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309" r:id="rId3"/>
    <p:sldId id="311" r:id="rId4"/>
    <p:sldId id="331" r:id="rId5"/>
    <p:sldId id="347"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5" r:id="rId19"/>
    <p:sldId id="346"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7" r:id="rId34"/>
    <p:sldId id="361" r:id="rId35"/>
    <p:sldId id="362" r:id="rId36"/>
    <p:sldId id="363" r:id="rId37"/>
    <p:sldId id="364" r:id="rId38"/>
    <p:sldId id="365" r:id="rId39"/>
    <p:sldId id="366"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92" autoAdjust="0"/>
    <p:restoredTop sz="94660"/>
  </p:normalViewPr>
  <p:slideViewPr>
    <p:cSldViewPr snapToGrid="0">
      <p:cViewPr varScale="1">
        <p:scale>
          <a:sx n="160" d="100"/>
          <a:sy n="160" d="100"/>
        </p:scale>
        <p:origin x="180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8271EE-A624-4A64-A26D-637AF2B10A56}" type="datetimeFigureOut">
              <a:rPr lang="en-US" smtClean="0"/>
              <a:t>1/26/26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D9A440-28A1-4C5C-9DDE-44714534B9BF}" type="slidenum">
              <a:rPr lang="en-US" smtClean="0"/>
              <a:t>‹#›</a:t>
            </a:fld>
            <a:endParaRPr lang="en-US" dirty="0"/>
          </a:p>
        </p:txBody>
      </p:sp>
    </p:spTree>
    <p:extLst>
      <p:ext uri="{BB962C8B-B14F-4D97-AF65-F5344CB8AC3E}">
        <p14:creationId xmlns:p14="http://schemas.microsoft.com/office/powerpoint/2010/main" val="89242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70FC725-0B31-450A-B1CC-9129F4ABD796}"/>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2499D2D4-B8F7-40A7-908B-1F93AB2AA66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5604" name="Slide Number Placeholder 3">
            <a:extLst>
              <a:ext uri="{FF2B5EF4-FFF2-40B4-BE49-F238E27FC236}">
                <a16:creationId xmlns:a16="http://schemas.microsoft.com/office/drawing/2014/main" id="{F686CA4A-2A92-45D8-A608-9D7781F1059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39775" indent="-284163" eaLnBrk="0" hangingPunct="0">
              <a:spcBef>
                <a:spcPct val="30000"/>
              </a:spcBef>
              <a:defRPr kumimoji="1" sz="1200">
                <a:solidFill>
                  <a:schemeClr val="tx1"/>
                </a:solidFill>
                <a:latin typeface="Arial" panose="020B0604020202020204" pitchFamily="34" charset="0"/>
              </a:defRPr>
            </a:lvl2pPr>
            <a:lvl3pPr marL="1138238" indent="-227013" eaLnBrk="0" hangingPunct="0">
              <a:spcBef>
                <a:spcPct val="30000"/>
              </a:spcBef>
              <a:defRPr kumimoji="1" sz="1200">
                <a:solidFill>
                  <a:schemeClr val="tx1"/>
                </a:solidFill>
                <a:latin typeface="Arial" panose="020B0604020202020204" pitchFamily="34" charset="0"/>
              </a:defRPr>
            </a:lvl3pPr>
            <a:lvl4pPr marL="1593850" indent="-227013" eaLnBrk="0" hangingPunct="0">
              <a:spcBef>
                <a:spcPct val="30000"/>
              </a:spcBef>
              <a:defRPr kumimoji="1" sz="1200">
                <a:solidFill>
                  <a:schemeClr val="tx1"/>
                </a:solidFill>
                <a:latin typeface="Arial" panose="020B0604020202020204" pitchFamily="34" charset="0"/>
              </a:defRPr>
            </a:lvl4pPr>
            <a:lvl5pPr marL="2049463" indent="-227013" eaLnBrk="0" hangingPunct="0">
              <a:spcBef>
                <a:spcPct val="30000"/>
              </a:spcBef>
              <a:defRPr kumimoji="1" sz="1200">
                <a:solidFill>
                  <a:schemeClr val="tx1"/>
                </a:solidFill>
                <a:latin typeface="Arial" panose="020B0604020202020204" pitchFamily="34" charset="0"/>
              </a:defRPr>
            </a:lvl5pPr>
            <a:lvl6pPr marL="2506663" indent="-227013" eaLnBrk="0" fontAlgn="base" hangingPunct="0">
              <a:spcBef>
                <a:spcPct val="30000"/>
              </a:spcBef>
              <a:spcAft>
                <a:spcPct val="0"/>
              </a:spcAft>
              <a:defRPr kumimoji="1" sz="1200">
                <a:solidFill>
                  <a:schemeClr val="tx1"/>
                </a:solidFill>
                <a:latin typeface="Arial" panose="020B0604020202020204" pitchFamily="34" charset="0"/>
              </a:defRPr>
            </a:lvl6pPr>
            <a:lvl7pPr marL="2963863" indent="-227013" eaLnBrk="0" fontAlgn="base" hangingPunct="0">
              <a:spcBef>
                <a:spcPct val="30000"/>
              </a:spcBef>
              <a:spcAft>
                <a:spcPct val="0"/>
              </a:spcAft>
              <a:defRPr kumimoji="1" sz="1200">
                <a:solidFill>
                  <a:schemeClr val="tx1"/>
                </a:solidFill>
                <a:latin typeface="Arial" panose="020B0604020202020204" pitchFamily="34" charset="0"/>
              </a:defRPr>
            </a:lvl7pPr>
            <a:lvl8pPr marL="3421063" indent="-227013" eaLnBrk="0" fontAlgn="base" hangingPunct="0">
              <a:spcBef>
                <a:spcPct val="30000"/>
              </a:spcBef>
              <a:spcAft>
                <a:spcPct val="0"/>
              </a:spcAft>
              <a:defRPr kumimoji="1" sz="1200">
                <a:solidFill>
                  <a:schemeClr val="tx1"/>
                </a:solidFill>
                <a:latin typeface="Arial" panose="020B0604020202020204" pitchFamily="34" charset="0"/>
              </a:defRPr>
            </a:lvl8pPr>
            <a:lvl9pPr marL="3878263" indent="-227013" eaLnBrk="0" fontAlgn="base" hangingPunct="0">
              <a:spcBef>
                <a:spcPct val="30000"/>
              </a:spcBef>
              <a:spcAft>
                <a:spcPct val="0"/>
              </a:spcAft>
              <a:defRPr kumimoji="1" sz="12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E01DC59-334D-4DA7-AD32-BAE0155E5EF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37385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88441-8D90-EEBF-4F2E-76DAFAEF75B9}"/>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A43DACD-5660-B1EA-678C-F27B5F18A8A8}"/>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DB2FB31D-0733-86F8-5613-AFE6829F77F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49783760-37CB-9E13-FC74-E84F54AD39C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10</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95119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DCE9C-9A2E-67FF-45DB-844F90AF12A1}"/>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7D3EEC8-B8D2-CDC7-FC7A-D06A5DF80431}"/>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5F72F577-2AA2-0F87-3EB2-9ED24766634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3917E8EC-4BCD-7312-DDCC-F05D8F8E1EA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11</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95637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91635-706F-94D0-4037-DEC2D84C8073}"/>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09BC40F-20B0-9524-DFCF-5AED4B1EC483}"/>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8C79920C-B523-683E-47FE-24F77D8B87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F6973677-FA1C-30F7-8C01-9E9E3D2D0EA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12</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1354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1CB86-5F67-0012-1116-A2AAD74FDBBE}"/>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33E6043-94C2-EEAD-26B7-4B16BA4967FC}"/>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5433D7F4-813D-10F5-7D98-7C5BE197CBC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68F441DA-A7A9-6BA8-7357-E7D8CD31948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13</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35913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26FDF-2444-15D3-665E-BB172E208471}"/>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CF815ED-AEB3-2981-1305-85BCF8EC2098}"/>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41F4467D-2D9D-6585-8982-3F583C3DDBB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366A340E-B76A-0466-D809-FA47BA1AE59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14</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73313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CEFC3-627E-546B-0270-11B2E0A9AF01}"/>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16860FC-A614-12CF-2772-BC89487065ED}"/>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21A320C9-FC1C-F328-3EA4-0C418CB0B4D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519A04BB-6A0A-2D4F-D31C-E3872C3402A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15</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05541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46C02-6F9E-65AD-AF03-A69997CAEC49}"/>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6F5C2FB-923F-9F99-310B-F470B40E61D1}"/>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EFA78074-F2E4-70A5-9B6C-949BF5B184A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EDC50708-8C6C-8FE9-622C-438AC352945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16</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56961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B95D6-051E-53DB-C5EC-86D6DD12A66E}"/>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B47833D-921A-1A74-4BC4-03C86325F98E}"/>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47263D8B-2496-37B4-A37E-B3A80A8EFBF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5B43E58B-2100-FECE-9D07-33EDB11AEA0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17</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3732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16CF8-9D64-9A94-9A3F-A13825246627}"/>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9BACEEF-33B4-D460-5D49-358F8D0D35C5}"/>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645B4AE6-3B25-AD8F-1211-1DE1C0169A4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157A4E85-F0B8-EE65-A548-1ADA35B6A33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18</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55872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64170-9DEC-F7F8-2767-EA559D884C48}"/>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06952CF-8024-78A7-D9A3-DFFFB34615A5}"/>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59B8D876-29EF-725C-9358-DBD379EAA8A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3B592F1D-7734-404F-DB0C-373D12AC894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19</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485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2D39508-62CE-4B18-AF8A-FCD0B53C520B}"/>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7BB81BD3-D4FF-496B-B31D-529131344F9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E08CF09B-8FD0-4028-9B19-37494A12954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2</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04094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C4649-3E33-439A-82CD-CEC60AC52B28}"/>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0B6200F-4996-17CE-74D6-07B34F28C722}"/>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7B43EC5C-FD63-531B-66BD-38BE1774859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BDC02668-CABF-F306-EAAC-915BC35B634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20</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31106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B97AC-07E0-D386-243D-A3FCD28BDFBF}"/>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C65AB48-964B-DFA8-30E3-41C9A6264A31}"/>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289A39DE-F7F1-A786-F86C-5BC093177AF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DDB5D0FE-B39B-55C2-75C8-54223290C44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21</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868435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C8B8C-5A8E-DD83-004C-C48A37BB5BDC}"/>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3792A8F-4188-7C85-AA90-626C5BE0CCFC}"/>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7AFF9EAC-C8C0-29A2-0015-B38E00611F2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E61E331E-C991-32C8-F5D8-AAE2B654C2E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22</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23726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EBF85-1DB4-147A-D35D-31024B492255}"/>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973AEC2-EDB8-BBAD-347E-8867B4F753E9}"/>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E23B04C6-5379-E08B-18F0-14552FDD2D5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B29C7267-2008-2642-1E75-E9143839AF7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23</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101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C7013-3212-A67B-9176-FB3E21772CDE}"/>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AEA8817-2891-CE10-FDBD-38656176DDA0}"/>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96EB026D-E33A-5A14-0A75-C75AEBFD08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ED41DCE5-3212-C0B8-FDE7-0AD43F31EE0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24</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61365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43402-BCC6-3EC3-7CA0-7C25243D4BF2}"/>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FE78657-29DC-06BE-98A0-570618BD17B2}"/>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0C678CAB-0CBB-912D-39BB-5C3689A3F7D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A7B0545C-728C-0CD5-60C5-A9CF074712B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25</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68624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B8169-F628-327C-357D-E2C9792F8727}"/>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149C967-2C7E-B26B-1410-D0A6FE866E36}"/>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7B77EEE8-D81C-8251-795E-EC85588E79F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250E9F53-E480-6E24-132B-3B159405289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26</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27110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76EA5-BF08-B2DD-6A5B-36C6FEA547CA}"/>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9D3DBAE-7D53-1B21-8ACC-C2507E6102B8}"/>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81F58121-A31E-79FF-13A5-4B3FDC66A11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2F4776D9-C4B9-C132-AD89-3509F692B5D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27</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12588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A7876-621D-0BD0-1CDB-7DA084C931DD}"/>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A1108C5-6C20-618D-B92F-1BCE66F75721}"/>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AFE05D2B-64A4-9E3E-0CEC-565BFD2500F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3CCCD25C-5163-ACFA-B9CB-84904A3D1BE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28</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31769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5C5AD-7135-A1EE-DADB-1BAADA223CD7}"/>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9212E05-F34D-95D5-2663-FD8A27C0A376}"/>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B1E357A2-DE9F-B177-1310-2F98D9A48B2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A32133E5-5267-364C-5AA3-DA8CE95D75C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29</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7684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4B29B-FD3A-DBF0-F2B7-D32F4A24F901}"/>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49E3EAD-B1C5-7A9C-F299-5200A669DECB}"/>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78005DD0-B165-B514-4E3A-A991F2D169E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60C115FE-AE70-B8B7-A738-930B42884DB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3</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89034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C6485-FA57-339E-67AA-568121A002DF}"/>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6E57342-1926-83C7-0288-92EDDDFEEFB1}"/>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954A8D2E-EC1D-A30E-B13C-395533131E2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BF7930BD-1404-9BD1-78F3-36132485DE2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30</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88162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626B5-552C-D729-4761-274AC20ABA55}"/>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B556C88-4D11-A484-CCB0-0F00C05336CD}"/>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F6DA5E06-32F7-C9C3-AC23-7ADD028E262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2B12AE98-A451-853C-48A5-EDF0F5EA617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31</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79650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D178F-FA94-17E8-4592-3ACE0684AFB8}"/>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ED2ED33-059A-1E97-E214-3A21EFC5945B}"/>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36678343-FB98-751E-2380-7DD934554C2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D4F9BA60-2F15-DE6B-AF81-8179F6FF701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32</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11283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F61C8-BC29-F784-D40C-17CE271F1915}"/>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88D88EA-0EA0-14E9-002F-75AEEA1C6718}"/>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50C50662-D117-79EC-AA6B-2E7D972FE10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65B778AF-3FC2-4C01-DD1E-A687E1F435C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33</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4185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DDC35-CEF2-4D34-C691-C55873A06CAF}"/>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8696854-1562-EEFE-C0DE-720C5E49314F}"/>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38500B12-8600-8048-2F46-3AF1337183B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18BB95B1-5977-828A-C3EB-542825B19B5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34</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32463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973C9-5290-A3EA-37A0-95D66E52CD03}"/>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0459B3D-07FB-7E7D-0E4B-9DF54736FEA3}"/>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0321558F-2DA0-3B11-DEE2-4E1620BD844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B56E3BA6-B15A-A486-2B75-21AE1D51F8C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35</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99654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A62E8-5525-2D24-4CAC-E05098A84578}"/>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9FF2B5F-604B-9E4B-0E78-CCC21CB6DFD1}"/>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26CF61C1-360E-7BAB-813F-C2B21A0E54E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A1C88CF9-28F9-3296-9C38-69F05C494E7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36</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99333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533D1-245A-039F-945B-668573EC3D56}"/>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1DAB49C-8096-BC8F-3210-65AF86B09AB2}"/>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D58CA2C9-1051-50D8-2C04-3C1A5A615B2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7BA8F67D-733A-06A6-A0E5-3B3F69C45D4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37</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38700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3E9B3-C69A-8200-FE25-C20D495F03AD}"/>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5465E4D-FC86-A547-5886-4652872B5376}"/>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EB348B34-4458-0AE7-01D4-8048BC982D0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6BFC24F7-87F6-046A-A464-B5F1F96623C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38</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5496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2B8EA-6335-8C3A-3BE4-B62A527F72AB}"/>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36E56F5-4ACA-A2BD-F832-20004B0FEEEC}"/>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9317E40C-D144-AA4D-2F58-CF6D305709A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7CF5308C-3EA3-73AD-28AA-49C6C361636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4</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6004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2A3B3-4243-1D8F-1E8D-ED57E9792671}"/>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2D342D4-D1B9-0FFF-2597-0DBF0D718DF5}"/>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D7D8DFB5-6A52-42E8-F84D-343ECB6001F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CB550DDA-A89D-A54E-C309-6C5CCECD835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5</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9769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2E947-D782-2AED-C71A-E08A9919C9B0}"/>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E70DFCB-94C6-C440-CC4D-8264938A02FB}"/>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AE4B19AD-61F6-3FDA-C523-E5444BDE48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6AD3EF81-0B60-92A7-9559-68F5E6BAB0F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6</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5708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EC311-F34A-04F7-03B2-FC491D5675F4}"/>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1DBB166-93AE-1944-9823-47860B5E0E73}"/>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BAFBADDB-EDB7-C12A-D2D8-FEC9FC1DE46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36CA3753-A21D-A98A-2069-9E5E1542F04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7</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65577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07F70-2AF7-7BAF-8562-67F21EACB55D}"/>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ABDED03-AD1C-2FC0-DFBE-A2A587A52B28}"/>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FE9BC46A-1BEB-CBCD-9AA6-056D20256E0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CE630744-EA52-1E7C-B2EF-CDA7C3463C0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8</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952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1C54F-85EE-CA2B-5C8D-CD712006C544}"/>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5B34085-8BBA-BB6D-C8E3-FD448B759336}"/>
              </a:ext>
            </a:extLst>
          </p:cNvPr>
          <p:cNvSpPr>
            <a:spLocks noGrp="1" noRot="1" noChangeAspect="1" noTextEdit="1"/>
          </p:cNvSpPr>
          <p:nvPr>
            <p:ph type="sldImg"/>
          </p:nvPr>
        </p:nvSpPr>
        <p:spPr>
          <a:xfrm>
            <a:off x="1414463" y="1162050"/>
            <a:ext cx="4181475" cy="3136900"/>
          </a:xfrm>
          <a:ln/>
        </p:spPr>
      </p:sp>
      <p:sp>
        <p:nvSpPr>
          <p:cNvPr id="26627" name="Notes Placeholder 2">
            <a:extLst>
              <a:ext uri="{FF2B5EF4-FFF2-40B4-BE49-F238E27FC236}">
                <a16:creationId xmlns:a16="http://schemas.microsoft.com/office/drawing/2014/main" id="{4A1426B5-DE71-8E9E-C3AF-E5AA712F685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D188A976-974F-F213-23AB-34290B6C92D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53831" indent="-289562" eaLnBrk="0" hangingPunct="0">
              <a:spcBef>
                <a:spcPct val="30000"/>
              </a:spcBef>
              <a:defRPr kumimoji="1" sz="1200">
                <a:solidFill>
                  <a:schemeClr val="tx1"/>
                </a:solidFill>
                <a:latin typeface="Arial" panose="020B0604020202020204" pitchFamily="34" charset="0"/>
              </a:defRPr>
            </a:lvl2pPr>
            <a:lvl3pPr marL="1159865" indent="-231326" eaLnBrk="0" hangingPunct="0">
              <a:spcBef>
                <a:spcPct val="30000"/>
              </a:spcBef>
              <a:defRPr kumimoji="1" sz="1200">
                <a:solidFill>
                  <a:schemeClr val="tx1"/>
                </a:solidFill>
                <a:latin typeface="Arial" panose="020B0604020202020204" pitchFamily="34" charset="0"/>
              </a:defRPr>
            </a:lvl3pPr>
            <a:lvl4pPr marL="1624133" indent="-231326" eaLnBrk="0" hangingPunct="0">
              <a:spcBef>
                <a:spcPct val="30000"/>
              </a:spcBef>
              <a:defRPr kumimoji="1" sz="1200">
                <a:solidFill>
                  <a:schemeClr val="tx1"/>
                </a:solidFill>
                <a:latin typeface="Arial" panose="020B0604020202020204" pitchFamily="34" charset="0"/>
              </a:defRPr>
            </a:lvl4pPr>
            <a:lvl5pPr marL="2088403" indent="-231326" eaLnBrk="0" hangingPunct="0">
              <a:spcBef>
                <a:spcPct val="30000"/>
              </a:spcBef>
              <a:defRPr kumimoji="1" sz="1200">
                <a:solidFill>
                  <a:schemeClr val="tx1"/>
                </a:solidFill>
                <a:latin typeface="Arial" panose="020B0604020202020204" pitchFamily="34" charset="0"/>
              </a:defRPr>
            </a:lvl5pPr>
            <a:lvl6pPr marL="2554290" indent="-231326" eaLnBrk="0" fontAlgn="base" hangingPunct="0">
              <a:spcBef>
                <a:spcPct val="30000"/>
              </a:spcBef>
              <a:spcAft>
                <a:spcPct val="0"/>
              </a:spcAft>
              <a:defRPr kumimoji="1" sz="1200">
                <a:solidFill>
                  <a:schemeClr val="tx1"/>
                </a:solidFill>
                <a:latin typeface="Arial" panose="020B0604020202020204" pitchFamily="34" charset="0"/>
              </a:defRPr>
            </a:lvl6pPr>
            <a:lvl7pPr marL="3020176" indent="-231326" eaLnBrk="0" fontAlgn="base" hangingPunct="0">
              <a:spcBef>
                <a:spcPct val="30000"/>
              </a:spcBef>
              <a:spcAft>
                <a:spcPct val="0"/>
              </a:spcAft>
              <a:defRPr kumimoji="1" sz="1200">
                <a:solidFill>
                  <a:schemeClr val="tx1"/>
                </a:solidFill>
                <a:latin typeface="Arial" panose="020B0604020202020204" pitchFamily="34" charset="0"/>
              </a:defRPr>
            </a:lvl7pPr>
            <a:lvl8pPr marL="3486063" indent="-231326" eaLnBrk="0" fontAlgn="base" hangingPunct="0">
              <a:spcBef>
                <a:spcPct val="30000"/>
              </a:spcBef>
              <a:spcAft>
                <a:spcPct val="0"/>
              </a:spcAft>
              <a:defRPr kumimoji="1" sz="1200">
                <a:solidFill>
                  <a:schemeClr val="tx1"/>
                </a:solidFill>
                <a:latin typeface="Arial" panose="020B0604020202020204" pitchFamily="34" charset="0"/>
              </a:defRPr>
            </a:lvl8pPr>
            <a:lvl9pPr marL="3951950" indent="-231326" eaLnBrk="0" fontAlgn="base" hangingPunct="0">
              <a:spcBef>
                <a:spcPct val="30000"/>
              </a:spcBef>
              <a:spcAft>
                <a:spcPct val="0"/>
              </a:spcAft>
              <a:defRPr kumimoji="1" sz="1200">
                <a:solidFill>
                  <a:schemeClr val="tx1"/>
                </a:solidFill>
                <a:latin typeface="Arial" panose="020B0604020202020204" pitchFamily="34" charset="0"/>
              </a:defRPr>
            </a:lvl9pPr>
          </a:lstStyle>
          <a:p>
            <a:pPr defTabSz="931774" fontAlgn="base">
              <a:spcBef>
                <a:spcPct val="0"/>
              </a:spcBef>
              <a:spcAft>
                <a:spcPct val="0"/>
              </a:spcAft>
              <a:defRPr/>
            </a:pPr>
            <a:fld id="{AB5C5CF9-B01B-4F1F-9B04-BFA94E4F79D2}" type="slidenum">
              <a:rPr kumimoji="0" lang="en-US" altLang="en-US">
                <a:solidFill>
                  <a:srgbClr val="000000"/>
                </a:solidFill>
                <a:latin typeface="Times New Roman" panose="02020603050405020304" pitchFamily="18" charset="0"/>
              </a:rPr>
              <a:pPr defTabSz="931774" fontAlgn="base">
                <a:spcBef>
                  <a:spcPct val="0"/>
                </a:spcBef>
                <a:spcAft>
                  <a:spcPct val="0"/>
                </a:spcAft>
                <a:defRPr/>
              </a:pPr>
              <a:t>9</a:t>
            </a:fld>
            <a:endParaRPr kumimoji="0"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5758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6D5EEB4E-08FB-4FDF-9A9F-A1232355F548}"/>
              </a:ext>
            </a:extLst>
          </p:cNvPr>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Freeform 9">
            <a:extLst>
              <a:ext uri="{FF2B5EF4-FFF2-40B4-BE49-F238E27FC236}">
                <a16:creationId xmlns:a16="http://schemas.microsoft.com/office/drawing/2014/main" id="{BC7A27C5-62B9-4766-B16C-7F2A05A6C15B}"/>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 name="Title 1"/>
          <p:cNvSpPr>
            <a:spLocks noGrp="1"/>
          </p:cNvSpPr>
          <p:nvPr>
            <p:ph type="ctrTitle"/>
          </p:nvPr>
        </p:nvSpPr>
        <p:spPr>
          <a:xfrm rot="19140000">
            <a:off x="817113"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8" y="2470927"/>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6" name="Date Placeholder 3">
            <a:extLst>
              <a:ext uri="{FF2B5EF4-FFF2-40B4-BE49-F238E27FC236}">
                <a16:creationId xmlns:a16="http://schemas.microsoft.com/office/drawing/2014/main" id="{3C44E5E0-60FE-4652-8F58-BC87D5803F2A}"/>
              </a:ext>
            </a:extLst>
          </p:cNvPr>
          <p:cNvSpPr>
            <a:spLocks noGrp="1"/>
          </p:cNvSpPr>
          <p:nvPr>
            <p:ph type="dt" sz="half" idx="10"/>
          </p:nvPr>
        </p:nvSpPr>
        <p:spPr/>
        <p:txBody>
          <a:bodyPr/>
          <a:lstStyle>
            <a:lvl1pPr>
              <a:defRPr/>
            </a:lvl1pPr>
          </a:lstStyle>
          <a:p>
            <a:pPr>
              <a:defRPr/>
            </a:pPr>
            <a:fld id="{D20E1AD3-E173-4071-A68A-682CA8DBDEE1}" type="datetimeFigureOut">
              <a:rPr lang="en-US"/>
              <a:pPr>
                <a:defRPr/>
              </a:pPr>
              <a:t>1/26/26</a:t>
            </a:fld>
            <a:endParaRPr lang="en-US" dirty="0"/>
          </a:p>
        </p:txBody>
      </p:sp>
      <p:sp>
        <p:nvSpPr>
          <p:cNvPr id="7" name="Footer Placeholder 4">
            <a:extLst>
              <a:ext uri="{FF2B5EF4-FFF2-40B4-BE49-F238E27FC236}">
                <a16:creationId xmlns:a16="http://schemas.microsoft.com/office/drawing/2014/main" id="{2B8C3D75-7314-47D6-B45B-9497C59D785D}"/>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AD09EA0F-7BE6-4BAA-8EEB-DCF383892D2F}"/>
              </a:ext>
            </a:extLst>
          </p:cNvPr>
          <p:cNvSpPr>
            <a:spLocks noGrp="1"/>
          </p:cNvSpPr>
          <p:nvPr>
            <p:ph type="sldNum" sz="quarter" idx="12"/>
          </p:nvPr>
        </p:nvSpPr>
        <p:spPr/>
        <p:txBody>
          <a:bodyPr/>
          <a:lstStyle>
            <a:lvl1pPr>
              <a:defRPr/>
            </a:lvl1pPr>
          </a:lstStyle>
          <a:p>
            <a:fld id="{E09CF7DD-8E35-4968-B552-0278A610C217}" type="slidenum">
              <a:rPr lang="en-US" altLang="en-US"/>
              <a:pPr/>
              <a:t>‹#›</a:t>
            </a:fld>
            <a:endParaRPr lang="en-US" altLang="en-US" dirty="0"/>
          </a:p>
        </p:txBody>
      </p:sp>
    </p:spTree>
    <p:extLst>
      <p:ext uri="{BB962C8B-B14F-4D97-AF65-F5344CB8AC3E}">
        <p14:creationId xmlns:p14="http://schemas.microsoft.com/office/powerpoint/2010/main" val="3796120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2E364-953B-47D6-B80E-4CCA7ED58A67}"/>
              </a:ext>
            </a:extLst>
          </p:cNvPr>
          <p:cNvSpPr>
            <a:spLocks noGrp="1"/>
          </p:cNvSpPr>
          <p:nvPr>
            <p:ph type="dt" sz="half" idx="10"/>
          </p:nvPr>
        </p:nvSpPr>
        <p:spPr/>
        <p:txBody>
          <a:bodyPr/>
          <a:lstStyle>
            <a:lvl1pPr>
              <a:defRPr/>
            </a:lvl1pPr>
          </a:lstStyle>
          <a:p>
            <a:pPr>
              <a:defRPr/>
            </a:pPr>
            <a:fld id="{BB705412-C12A-47D2-8CE7-B0BE93957A2D}" type="datetimeFigureOut">
              <a:rPr lang="en-US"/>
              <a:pPr>
                <a:defRPr/>
              </a:pPr>
              <a:t>1/26/26</a:t>
            </a:fld>
            <a:endParaRPr lang="en-US" dirty="0"/>
          </a:p>
        </p:txBody>
      </p:sp>
      <p:sp>
        <p:nvSpPr>
          <p:cNvPr id="5" name="Footer Placeholder 4">
            <a:extLst>
              <a:ext uri="{FF2B5EF4-FFF2-40B4-BE49-F238E27FC236}">
                <a16:creationId xmlns:a16="http://schemas.microsoft.com/office/drawing/2014/main" id="{642650AB-6C29-458A-96A8-820DFA6DF1C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A34FE97-A499-40EC-9054-92B8D1F6BAD4}"/>
              </a:ext>
            </a:extLst>
          </p:cNvPr>
          <p:cNvSpPr>
            <a:spLocks noGrp="1"/>
          </p:cNvSpPr>
          <p:nvPr>
            <p:ph type="sldNum" sz="quarter" idx="12"/>
          </p:nvPr>
        </p:nvSpPr>
        <p:spPr>
          <a:ln/>
        </p:spPr>
        <p:txBody>
          <a:bodyPr/>
          <a:lstStyle>
            <a:lvl1pPr>
              <a:defRPr/>
            </a:lvl1pPr>
          </a:lstStyle>
          <a:p>
            <a:fld id="{96550868-9952-452C-AC56-E3500BB769FF}" type="slidenum">
              <a:rPr lang="en-US" altLang="en-US"/>
              <a:pPr/>
              <a:t>‹#›</a:t>
            </a:fld>
            <a:endParaRPr lang="en-US" altLang="en-US" dirty="0"/>
          </a:p>
        </p:txBody>
      </p:sp>
    </p:spTree>
    <p:extLst>
      <p:ext uri="{BB962C8B-B14F-4D97-AF65-F5344CB8AC3E}">
        <p14:creationId xmlns:p14="http://schemas.microsoft.com/office/powerpoint/2010/main" val="100122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015F1-3BD8-4DE5-BE70-581BC5DDE6BA}"/>
              </a:ext>
            </a:extLst>
          </p:cNvPr>
          <p:cNvSpPr>
            <a:spLocks noGrp="1"/>
          </p:cNvSpPr>
          <p:nvPr>
            <p:ph type="dt" sz="half" idx="10"/>
          </p:nvPr>
        </p:nvSpPr>
        <p:spPr/>
        <p:txBody>
          <a:bodyPr/>
          <a:lstStyle>
            <a:lvl1pPr>
              <a:defRPr/>
            </a:lvl1pPr>
          </a:lstStyle>
          <a:p>
            <a:pPr>
              <a:defRPr/>
            </a:pPr>
            <a:fld id="{9E09F7DC-4256-4518-BEA7-F4B9A1EDB2B5}" type="datetimeFigureOut">
              <a:rPr lang="en-US"/>
              <a:pPr>
                <a:defRPr/>
              </a:pPr>
              <a:t>1/26/26</a:t>
            </a:fld>
            <a:endParaRPr lang="en-US" dirty="0"/>
          </a:p>
        </p:txBody>
      </p:sp>
      <p:sp>
        <p:nvSpPr>
          <p:cNvPr id="5" name="Footer Placeholder 4">
            <a:extLst>
              <a:ext uri="{FF2B5EF4-FFF2-40B4-BE49-F238E27FC236}">
                <a16:creationId xmlns:a16="http://schemas.microsoft.com/office/drawing/2014/main" id="{D0148912-31D7-4DA0-8B1E-ECFB33792D2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4BB4A57-F6EF-4D05-874E-A5F31C070E9E}"/>
              </a:ext>
            </a:extLst>
          </p:cNvPr>
          <p:cNvSpPr>
            <a:spLocks noGrp="1"/>
          </p:cNvSpPr>
          <p:nvPr>
            <p:ph type="sldNum" sz="quarter" idx="12"/>
          </p:nvPr>
        </p:nvSpPr>
        <p:spPr>
          <a:ln/>
        </p:spPr>
        <p:txBody>
          <a:bodyPr/>
          <a:lstStyle>
            <a:lvl1pPr>
              <a:defRPr/>
            </a:lvl1pPr>
          </a:lstStyle>
          <a:p>
            <a:fld id="{B9A31241-4DA0-4800-B473-BD88E1CF4D5C}" type="slidenum">
              <a:rPr lang="en-US" altLang="en-US"/>
              <a:pPr/>
              <a:t>‹#›</a:t>
            </a:fld>
            <a:endParaRPr lang="en-US" altLang="en-US" dirty="0"/>
          </a:p>
        </p:txBody>
      </p:sp>
    </p:spTree>
    <p:extLst>
      <p:ext uri="{BB962C8B-B14F-4D97-AF65-F5344CB8AC3E}">
        <p14:creationId xmlns:p14="http://schemas.microsoft.com/office/powerpoint/2010/main" val="3728340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6528FAF7-6703-414F-94F6-30AD1AB79E7F}"/>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Freeform 9">
            <a:extLst>
              <a:ext uri="{FF2B5EF4-FFF2-40B4-BE49-F238E27FC236}">
                <a16:creationId xmlns:a16="http://schemas.microsoft.com/office/drawing/2014/main" id="{77EDB693-BA6F-4B1D-933D-B474410C7734}"/>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6" name="Date Placeholder 3">
            <a:extLst>
              <a:ext uri="{FF2B5EF4-FFF2-40B4-BE49-F238E27FC236}">
                <a16:creationId xmlns:a16="http://schemas.microsoft.com/office/drawing/2014/main" id="{46509F99-45CF-4650-85B5-50266A4C6D47}"/>
              </a:ext>
            </a:extLst>
          </p:cNvPr>
          <p:cNvSpPr>
            <a:spLocks noGrp="1"/>
          </p:cNvSpPr>
          <p:nvPr>
            <p:ph type="dt" sz="half" idx="10"/>
          </p:nvPr>
        </p:nvSpPr>
        <p:spPr/>
        <p:txBody>
          <a:bodyPr/>
          <a:lstStyle>
            <a:lvl1pPr>
              <a:defRPr/>
            </a:lvl1pPr>
          </a:lstStyle>
          <a:p>
            <a:pPr>
              <a:defRPr/>
            </a:pPr>
            <a:fld id="{3F8C2377-382A-4BB1-ACCF-5001ABCDEE9E}" type="datetimeFigureOut">
              <a:rPr lang="en-US"/>
              <a:pPr>
                <a:defRPr/>
              </a:pPr>
              <a:t>1/26/26</a:t>
            </a:fld>
            <a:endParaRPr lang="en-US" dirty="0"/>
          </a:p>
        </p:txBody>
      </p:sp>
      <p:sp>
        <p:nvSpPr>
          <p:cNvPr id="7" name="Footer Placeholder 4">
            <a:extLst>
              <a:ext uri="{FF2B5EF4-FFF2-40B4-BE49-F238E27FC236}">
                <a16:creationId xmlns:a16="http://schemas.microsoft.com/office/drawing/2014/main" id="{85660C41-93D5-4851-B543-193547CDB4A6}"/>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FCE48346-5DDE-47FF-B493-06B8DB4D08DE}"/>
              </a:ext>
            </a:extLst>
          </p:cNvPr>
          <p:cNvSpPr>
            <a:spLocks noGrp="1"/>
          </p:cNvSpPr>
          <p:nvPr>
            <p:ph type="sldNum" sz="quarter" idx="12"/>
          </p:nvPr>
        </p:nvSpPr>
        <p:spPr/>
        <p:txBody>
          <a:bodyPr/>
          <a:lstStyle>
            <a:lvl1pPr>
              <a:defRPr/>
            </a:lvl1pPr>
          </a:lstStyle>
          <a:p>
            <a:fld id="{AFF4A03E-A068-4BA9-9077-703F718013E0}" type="slidenum">
              <a:rPr lang="en-US" altLang="en-US"/>
              <a:pPr/>
              <a:t>‹#›</a:t>
            </a:fld>
            <a:endParaRPr lang="en-US" altLang="en-US" dirty="0"/>
          </a:p>
        </p:txBody>
      </p:sp>
    </p:spTree>
    <p:extLst>
      <p:ext uri="{BB962C8B-B14F-4D97-AF65-F5344CB8AC3E}">
        <p14:creationId xmlns:p14="http://schemas.microsoft.com/office/powerpoint/2010/main" val="522282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39107F3-8B2D-4FB2-AD96-B98789A50145}"/>
              </a:ext>
            </a:extLst>
          </p:cNvPr>
          <p:cNvSpPr>
            <a:spLocks noGrp="1"/>
          </p:cNvSpPr>
          <p:nvPr>
            <p:ph type="dt" sz="half" idx="10"/>
          </p:nvPr>
        </p:nvSpPr>
        <p:spPr/>
        <p:txBody>
          <a:bodyPr/>
          <a:lstStyle>
            <a:lvl1pPr>
              <a:defRPr/>
            </a:lvl1pPr>
          </a:lstStyle>
          <a:p>
            <a:pPr>
              <a:defRPr/>
            </a:pPr>
            <a:fld id="{C09D2A2E-45A8-4931-9024-9AD56FDA15FA}" type="datetimeFigureOut">
              <a:rPr lang="en-US"/>
              <a:pPr>
                <a:defRPr/>
              </a:pPr>
              <a:t>1/26/26</a:t>
            </a:fld>
            <a:endParaRPr lang="en-US" dirty="0"/>
          </a:p>
        </p:txBody>
      </p:sp>
      <p:sp>
        <p:nvSpPr>
          <p:cNvPr id="5" name="Footer Placeholder 4">
            <a:extLst>
              <a:ext uri="{FF2B5EF4-FFF2-40B4-BE49-F238E27FC236}">
                <a16:creationId xmlns:a16="http://schemas.microsoft.com/office/drawing/2014/main" id="{F2E1C6ED-193E-48B2-8A6F-3FF831F8044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5B1B9F1-0894-436D-919B-287E20E01D7F}"/>
              </a:ext>
            </a:extLst>
          </p:cNvPr>
          <p:cNvSpPr>
            <a:spLocks noGrp="1"/>
          </p:cNvSpPr>
          <p:nvPr>
            <p:ph type="sldNum" sz="quarter" idx="12"/>
          </p:nvPr>
        </p:nvSpPr>
        <p:spPr>
          <a:ln/>
        </p:spPr>
        <p:txBody>
          <a:bodyPr/>
          <a:lstStyle>
            <a:lvl1pPr>
              <a:defRPr/>
            </a:lvl1pPr>
          </a:lstStyle>
          <a:p>
            <a:fld id="{43EF1A4F-6D72-4F74-82AB-223CEEC02000}" type="slidenum">
              <a:rPr lang="en-US" altLang="en-US"/>
              <a:pPr/>
              <a:t>‹#›</a:t>
            </a:fld>
            <a:endParaRPr lang="en-US" altLang="en-US" dirty="0"/>
          </a:p>
        </p:txBody>
      </p:sp>
    </p:spTree>
    <p:extLst>
      <p:ext uri="{BB962C8B-B14F-4D97-AF65-F5344CB8AC3E}">
        <p14:creationId xmlns:p14="http://schemas.microsoft.com/office/powerpoint/2010/main" val="3852112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9A1F2E5F-9AD0-45B0-BF6A-29DD78C9008B}"/>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ight Triangle 4">
            <a:extLst>
              <a:ext uri="{FF2B5EF4-FFF2-40B4-BE49-F238E27FC236}">
                <a16:creationId xmlns:a16="http://schemas.microsoft.com/office/drawing/2014/main" id="{8CFEBB9E-6CE3-4B96-B53C-8408D7006BDA}"/>
              </a:ext>
            </a:extLst>
          </p:cNvPr>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DEB9E1EC-CB7C-4B19-8E10-269F47EAC921}"/>
              </a:ext>
            </a:extLst>
          </p:cNvPr>
          <p:cNvSpPr>
            <a:spLocks noGrp="1"/>
          </p:cNvSpPr>
          <p:nvPr>
            <p:ph type="dt" sz="half" idx="10"/>
          </p:nvPr>
        </p:nvSpPr>
        <p:spPr/>
        <p:txBody>
          <a:bodyPr/>
          <a:lstStyle>
            <a:lvl1pPr>
              <a:defRPr/>
            </a:lvl1pPr>
          </a:lstStyle>
          <a:p>
            <a:pPr>
              <a:defRPr/>
            </a:pPr>
            <a:fld id="{33A35078-2419-4D8A-A33C-C914D15D07A5}" type="datetimeFigureOut">
              <a:rPr lang="en-US"/>
              <a:pPr>
                <a:defRPr/>
              </a:pPr>
              <a:t>1/26/26</a:t>
            </a:fld>
            <a:endParaRPr lang="en-US" dirty="0"/>
          </a:p>
        </p:txBody>
      </p:sp>
      <p:sp>
        <p:nvSpPr>
          <p:cNvPr id="7" name="Footer Placeholder 4">
            <a:extLst>
              <a:ext uri="{FF2B5EF4-FFF2-40B4-BE49-F238E27FC236}">
                <a16:creationId xmlns:a16="http://schemas.microsoft.com/office/drawing/2014/main" id="{5B6713B1-ABC7-4A80-A9AE-8407D6E9DE6B}"/>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E486D190-B4FD-481A-91E9-7129843AB93D}"/>
              </a:ext>
            </a:extLst>
          </p:cNvPr>
          <p:cNvSpPr>
            <a:spLocks noGrp="1"/>
          </p:cNvSpPr>
          <p:nvPr>
            <p:ph type="sldNum" sz="quarter" idx="12"/>
          </p:nvPr>
        </p:nvSpPr>
        <p:spPr/>
        <p:txBody>
          <a:bodyPr/>
          <a:lstStyle>
            <a:lvl1pPr>
              <a:defRPr/>
            </a:lvl1pPr>
          </a:lstStyle>
          <a:p>
            <a:fld id="{60646167-F16F-48DA-82DF-24ECEF9D4976}" type="slidenum">
              <a:rPr lang="en-US" altLang="en-US"/>
              <a:pPr/>
              <a:t>‹#›</a:t>
            </a:fld>
            <a:endParaRPr lang="en-US" altLang="en-US" dirty="0"/>
          </a:p>
        </p:txBody>
      </p:sp>
    </p:spTree>
    <p:extLst>
      <p:ext uri="{BB962C8B-B14F-4D97-AF65-F5344CB8AC3E}">
        <p14:creationId xmlns:p14="http://schemas.microsoft.com/office/powerpoint/2010/main" val="1563434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3F55262D-F4E4-4D74-BE05-9A2B3DE7D0B6}"/>
              </a:ext>
            </a:extLst>
          </p:cNvPr>
          <p:cNvSpPr>
            <a:spLocks noGrp="1"/>
          </p:cNvSpPr>
          <p:nvPr>
            <p:ph type="dt" sz="half" idx="10"/>
          </p:nvPr>
        </p:nvSpPr>
        <p:spPr/>
        <p:txBody>
          <a:bodyPr/>
          <a:lstStyle>
            <a:lvl1pPr>
              <a:defRPr/>
            </a:lvl1pPr>
          </a:lstStyle>
          <a:p>
            <a:pPr>
              <a:defRPr/>
            </a:pPr>
            <a:fld id="{D2C09246-61A7-457D-96D9-ACB812F39BDE}" type="datetimeFigureOut">
              <a:rPr lang="en-US"/>
              <a:pPr>
                <a:defRPr/>
              </a:pPr>
              <a:t>1/26/26</a:t>
            </a:fld>
            <a:endParaRPr lang="en-US" dirty="0"/>
          </a:p>
        </p:txBody>
      </p:sp>
      <p:sp>
        <p:nvSpPr>
          <p:cNvPr id="6" name="Footer Placeholder 4">
            <a:extLst>
              <a:ext uri="{FF2B5EF4-FFF2-40B4-BE49-F238E27FC236}">
                <a16:creationId xmlns:a16="http://schemas.microsoft.com/office/drawing/2014/main" id="{D99525D1-3873-439D-9A7F-94D4E7BE50F7}"/>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E9CAB19-91BF-4F68-B4BE-FA5A33AFEE9E}"/>
              </a:ext>
            </a:extLst>
          </p:cNvPr>
          <p:cNvSpPr>
            <a:spLocks noGrp="1"/>
          </p:cNvSpPr>
          <p:nvPr>
            <p:ph type="sldNum" sz="quarter" idx="12"/>
          </p:nvPr>
        </p:nvSpPr>
        <p:spPr>
          <a:ln/>
        </p:spPr>
        <p:txBody>
          <a:bodyPr/>
          <a:lstStyle>
            <a:lvl1pPr>
              <a:defRPr/>
            </a:lvl1pPr>
          </a:lstStyle>
          <a:p>
            <a:fld id="{3439E27C-B7EA-441D-B157-510374D54D40}" type="slidenum">
              <a:rPr lang="en-US" altLang="en-US"/>
              <a:pPr/>
              <a:t>‹#›</a:t>
            </a:fld>
            <a:endParaRPr lang="en-US" altLang="en-US" dirty="0"/>
          </a:p>
        </p:txBody>
      </p:sp>
    </p:spTree>
    <p:extLst>
      <p:ext uri="{BB962C8B-B14F-4D97-AF65-F5344CB8AC3E}">
        <p14:creationId xmlns:p14="http://schemas.microsoft.com/office/powerpoint/2010/main" val="1331204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B62890A-DA91-4CFC-9F86-A52E751B011B}"/>
              </a:ext>
            </a:extLst>
          </p:cNvPr>
          <p:cNvSpPr>
            <a:spLocks noGrp="1"/>
          </p:cNvSpPr>
          <p:nvPr>
            <p:ph type="dt" sz="half" idx="10"/>
          </p:nvPr>
        </p:nvSpPr>
        <p:spPr/>
        <p:txBody>
          <a:bodyPr/>
          <a:lstStyle>
            <a:lvl1pPr>
              <a:defRPr/>
            </a:lvl1pPr>
          </a:lstStyle>
          <a:p>
            <a:pPr>
              <a:defRPr/>
            </a:pPr>
            <a:fld id="{D1D9A65E-391F-4666-98A9-CF8D810EEAA2}" type="datetimeFigureOut">
              <a:rPr lang="en-US"/>
              <a:pPr>
                <a:defRPr/>
              </a:pPr>
              <a:t>1/26/26</a:t>
            </a:fld>
            <a:endParaRPr lang="en-US" dirty="0"/>
          </a:p>
        </p:txBody>
      </p:sp>
      <p:sp>
        <p:nvSpPr>
          <p:cNvPr id="8" name="Footer Placeholder 4">
            <a:extLst>
              <a:ext uri="{FF2B5EF4-FFF2-40B4-BE49-F238E27FC236}">
                <a16:creationId xmlns:a16="http://schemas.microsoft.com/office/drawing/2014/main" id="{D92E0806-C2E9-474A-9604-3C9B265E47C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EDF5C740-0A29-4E95-A5A6-72DC50B2F3B4}"/>
              </a:ext>
            </a:extLst>
          </p:cNvPr>
          <p:cNvSpPr>
            <a:spLocks noGrp="1"/>
          </p:cNvSpPr>
          <p:nvPr>
            <p:ph type="sldNum" sz="quarter" idx="12"/>
          </p:nvPr>
        </p:nvSpPr>
        <p:spPr>
          <a:ln/>
        </p:spPr>
        <p:txBody>
          <a:bodyPr/>
          <a:lstStyle>
            <a:lvl1pPr>
              <a:defRPr/>
            </a:lvl1pPr>
          </a:lstStyle>
          <a:p>
            <a:fld id="{32509B92-4292-48D8-BACC-4D8841AD875B}" type="slidenum">
              <a:rPr lang="en-US" altLang="en-US"/>
              <a:pPr/>
              <a:t>‹#›</a:t>
            </a:fld>
            <a:endParaRPr lang="en-US" altLang="en-US" dirty="0"/>
          </a:p>
        </p:txBody>
      </p:sp>
    </p:spTree>
    <p:extLst>
      <p:ext uri="{BB962C8B-B14F-4D97-AF65-F5344CB8AC3E}">
        <p14:creationId xmlns:p14="http://schemas.microsoft.com/office/powerpoint/2010/main" val="2995568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E03BA03-9580-475D-B673-F8592F382ADE}"/>
              </a:ext>
            </a:extLst>
          </p:cNvPr>
          <p:cNvSpPr>
            <a:spLocks noGrp="1"/>
          </p:cNvSpPr>
          <p:nvPr>
            <p:ph type="dt" sz="half" idx="10"/>
          </p:nvPr>
        </p:nvSpPr>
        <p:spPr/>
        <p:txBody>
          <a:bodyPr/>
          <a:lstStyle>
            <a:lvl1pPr>
              <a:defRPr/>
            </a:lvl1pPr>
          </a:lstStyle>
          <a:p>
            <a:pPr>
              <a:defRPr/>
            </a:pPr>
            <a:fld id="{AE4B57DF-94E8-40BE-9287-6DA696F4CEF9}" type="datetimeFigureOut">
              <a:rPr lang="en-US"/>
              <a:pPr>
                <a:defRPr/>
              </a:pPr>
              <a:t>1/26/26</a:t>
            </a:fld>
            <a:endParaRPr lang="en-US" dirty="0"/>
          </a:p>
        </p:txBody>
      </p:sp>
      <p:sp>
        <p:nvSpPr>
          <p:cNvPr id="4" name="Footer Placeholder 4">
            <a:extLst>
              <a:ext uri="{FF2B5EF4-FFF2-40B4-BE49-F238E27FC236}">
                <a16:creationId xmlns:a16="http://schemas.microsoft.com/office/drawing/2014/main" id="{BF4715D0-D822-4279-9CAF-B1C6E0D4E7C7}"/>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DA15573D-66B1-457C-A88A-901F0859C18C}"/>
              </a:ext>
            </a:extLst>
          </p:cNvPr>
          <p:cNvSpPr>
            <a:spLocks noGrp="1"/>
          </p:cNvSpPr>
          <p:nvPr>
            <p:ph type="sldNum" sz="quarter" idx="12"/>
          </p:nvPr>
        </p:nvSpPr>
        <p:spPr>
          <a:ln/>
        </p:spPr>
        <p:txBody>
          <a:bodyPr/>
          <a:lstStyle>
            <a:lvl1pPr>
              <a:defRPr/>
            </a:lvl1pPr>
          </a:lstStyle>
          <a:p>
            <a:fld id="{7A53899E-6608-46BC-885E-94EB13C46A6E}" type="slidenum">
              <a:rPr lang="en-US" altLang="en-US"/>
              <a:pPr/>
              <a:t>‹#›</a:t>
            </a:fld>
            <a:endParaRPr lang="en-US" altLang="en-US" dirty="0"/>
          </a:p>
        </p:txBody>
      </p:sp>
    </p:spTree>
    <p:extLst>
      <p:ext uri="{BB962C8B-B14F-4D97-AF65-F5344CB8AC3E}">
        <p14:creationId xmlns:p14="http://schemas.microsoft.com/office/powerpoint/2010/main" val="2782871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04DD6A7-C844-43F3-8E7E-A4C987C578D5}"/>
              </a:ext>
            </a:extLst>
          </p:cNvPr>
          <p:cNvSpPr>
            <a:spLocks noGrp="1"/>
          </p:cNvSpPr>
          <p:nvPr>
            <p:ph type="dt" sz="half" idx="10"/>
          </p:nvPr>
        </p:nvSpPr>
        <p:spPr/>
        <p:txBody>
          <a:bodyPr/>
          <a:lstStyle>
            <a:lvl1pPr>
              <a:defRPr/>
            </a:lvl1pPr>
          </a:lstStyle>
          <a:p>
            <a:pPr>
              <a:defRPr/>
            </a:pPr>
            <a:fld id="{B111C368-B4E1-438B-9E06-FDD4EF7E691F}" type="datetimeFigureOut">
              <a:rPr lang="en-US"/>
              <a:pPr>
                <a:defRPr/>
              </a:pPr>
              <a:t>1/26/26</a:t>
            </a:fld>
            <a:endParaRPr lang="en-US" dirty="0"/>
          </a:p>
        </p:txBody>
      </p:sp>
      <p:sp>
        <p:nvSpPr>
          <p:cNvPr id="3" name="Footer Placeholder 4">
            <a:extLst>
              <a:ext uri="{FF2B5EF4-FFF2-40B4-BE49-F238E27FC236}">
                <a16:creationId xmlns:a16="http://schemas.microsoft.com/office/drawing/2014/main" id="{248F6C2F-0953-43A3-B1CF-6168AE3B9281}"/>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25BAC16-45D2-4892-9AE1-0E25B0D3C6B0}"/>
              </a:ext>
            </a:extLst>
          </p:cNvPr>
          <p:cNvSpPr>
            <a:spLocks noGrp="1"/>
          </p:cNvSpPr>
          <p:nvPr>
            <p:ph type="sldNum" sz="quarter" idx="12"/>
          </p:nvPr>
        </p:nvSpPr>
        <p:spPr>
          <a:ln/>
        </p:spPr>
        <p:txBody>
          <a:bodyPr/>
          <a:lstStyle>
            <a:lvl1pPr>
              <a:defRPr/>
            </a:lvl1pPr>
          </a:lstStyle>
          <a:p>
            <a:fld id="{1E2B6A41-85BF-409A-AC49-93299C490D60}" type="slidenum">
              <a:rPr lang="en-US" altLang="en-US"/>
              <a:pPr/>
              <a:t>‹#›</a:t>
            </a:fld>
            <a:endParaRPr lang="en-US" altLang="en-US" dirty="0"/>
          </a:p>
        </p:txBody>
      </p:sp>
    </p:spTree>
    <p:extLst>
      <p:ext uri="{BB962C8B-B14F-4D97-AF65-F5344CB8AC3E}">
        <p14:creationId xmlns:p14="http://schemas.microsoft.com/office/powerpoint/2010/main" val="3570535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CD35681B-F4A0-40C2-91B9-037F45A0B561}"/>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ight Triangle 5">
            <a:extLst>
              <a:ext uri="{FF2B5EF4-FFF2-40B4-BE49-F238E27FC236}">
                <a16:creationId xmlns:a16="http://schemas.microsoft.com/office/drawing/2014/main" id="{1A15B1DC-2DC0-4A50-BD5A-DC5F7612CC1E}"/>
              </a:ext>
            </a:extLst>
          </p:cNvPr>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99B2F629-2438-4C4A-917C-8DBECE7D8CDB}"/>
              </a:ext>
            </a:extLst>
          </p:cNvPr>
          <p:cNvSpPr>
            <a:spLocks noGrp="1"/>
          </p:cNvSpPr>
          <p:nvPr>
            <p:ph type="dt" sz="half" idx="10"/>
          </p:nvPr>
        </p:nvSpPr>
        <p:spPr/>
        <p:txBody>
          <a:bodyPr/>
          <a:lstStyle>
            <a:lvl1pPr>
              <a:defRPr/>
            </a:lvl1pPr>
          </a:lstStyle>
          <a:p>
            <a:pPr>
              <a:defRPr/>
            </a:pPr>
            <a:fld id="{90F2C534-386C-416A-8C0D-78662DD314AD}" type="datetimeFigureOut">
              <a:rPr lang="en-US"/>
              <a:pPr>
                <a:defRPr/>
              </a:pPr>
              <a:t>1/26/26</a:t>
            </a:fld>
            <a:endParaRPr lang="en-US" dirty="0"/>
          </a:p>
        </p:txBody>
      </p:sp>
      <p:sp>
        <p:nvSpPr>
          <p:cNvPr id="8" name="Footer Placeholder 5">
            <a:extLst>
              <a:ext uri="{FF2B5EF4-FFF2-40B4-BE49-F238E27FC236}">
                <a16:creationId xmlns:a16="http://schemas.microsoft.com/office/drawing/2014/main" id="{40EBEA4C-C4B3-4A01-B553-D4381F924013}"/>
              </a:ext>
            </a:extLst>
          </p:cNvPr>
          <p:cNvSpPr>
            <a:spLocks noGrp="1"/>
          </p:cNvSpPr>
          <p:nvPr>
            <p:ph type="ftr" sz="quarter" idx="11"/>
          </p:nvPr>
        </p:nvSpPr>
        <p:spPr/>
        <p:txBody>
          <a:bodyPr/>
          <a:lstStyle>
            <a:lvl1pPr>
              <a:defRPr>
                <a:solidFill>
                  <a:srgbClr val="434342"/>
                </a:solidFill>
              </a:defRPr>
            </a:lvl1pPr>
          </a:lstStyle>
          <a:p>
            <a:pPr>
              <a:defRPr/>
            </a:pPr>
            <a:endParaRPr lang="en-US" dirty="0"/>
          </a:p>
        </p:txBody>
      </p:sp>
      <p:sp>
        <p:nvSpPr>
          <p:cNvPr id="9" name="Slide Number Placeholder 6">
            <a:extLst>
              <a:ext uri="{FF2B5EF4-FFF2-40B4-BE49-F238E27FC236}">
                <a16:creationId xmlns:a16="http://schemas.microsoft.com/office/drawing/2014/main" id="{E69118DA-ACDC-4C9D-8136-653CE8953C90}"/>
              </a:ext>
            </a:extLst>
          </p:cNvPr>
          <p:cNvSpPr>
            <a:spLocks noGrp="1"/>
          </p:cNvSpPr>
          <p:nvPr>
            <p:ph type="sldNum" sz="quarter" idx="12"/>
          </p:nvPr>
        </p:nvSpPr>
        <p:spPr>
          <a:ln>
            <a:solidFill>
              <a:schemeClr val="tx2"/>
            </a:solidFill>
          </a:ln>
        </p:spPr>
        <p:txBody>
          <a:bodyPr/>
          <a:lstStyle>
            <a:lvl1pPr>
              <a:defRPr>
                <a:solidFill>
                  <a:srgbClr val="434342"/>
                </a:solidFill>
              </a:defRPr>
            </a:lvl1pPr>
          </a:lstStyle>
          <a:p>
            <a:fld id="{488A2B0F-8BBF-4227-B0AF-8D8374E64A88}" type="slidenum">
              <a:rPr lang="en-US" altLang="en-US"/>
              <a:pPr/>
              <a:t>‹#›</a:t>
            </a:fld>
            <a:endParaRPr lang="en-US" altLang="en-US" dirty="0"/>
          </a:p>
        </p:txBody>
      </p:sp>
    </p:spTree>
    <p:extLst>
      <p:ext uri="{BB962C8B-B14F-4D97-AF65-F5344CB8AC3E}">
        <p14:creationId xmlns:p14="http://schemas.microsoft.com/office/powerpoint/2010/main" val="108461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4632D6D-42CF-45E7-9E08-1B90A4A4BDAB}"/>
              </a:ext>
            </a:extLst>
          </p:cNvPr>
          <p:cNvSpPr>
            <a:spLocks noGrp="1"/>
          </p:cNvSpPr>
          <p:nvPr>
            <p:ph type="dt" sz="half" idx="10"/>
          </p:nvPr>
        </p:nvSpPr>
        <p:spPr/>
        <p:txBody>
          <a:bodyPr/>
          <a:lstStyle>
            <a:lvl1pPr>
              <a:defRPr/>
            </a:lvl1pPr>
          </a:lstStyle>
          <a:p>
            <a:pPr>
              <a:defRPr/>
            </a:pPr>
            <a:fld id="{6B89A7E5-4BEC-411D-A478-B75A9CD6FA19}" type="datetimeFigureOut">
              <a:rPr lang="en-US"/>
              <a:pPr>
                <a:defRPr/>
              </a:pPr>
              <a:t>1/26/26</a:t>
            </a:fld>
            <a:endParaRPr lang="en-US" dirty="0"/>
          </a:p>
        </p:txBody>
      </p:sp>
      <p:sp>
        <p:nvSpPr>
          <p:cNvPr id="5" name="Footer Placeholder 4">
            <a:extLst>
              <a:ext uri="{FF2B5EF4-FFF2-40B4-BE49-F238E27FC236}">
                <a16:creationId xmlns:a16="http://schemas.microsoft.com/office/drawing/2014/main" id="{4D8605EF-5B84-4EE6-91FA-9A2352060FD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EB6FD7F-BF3F-4189-B3D0-5D6A8BEF7FB9}"/>
              </a:ext>
            </a:extLst>
          </p:cNvPr>
          <p:cNvSpPr>
            <a:spLocks noGrp="1"/>
          </p:cNvSpPr>
          <p:nvPr>
            <p:ph type="sldNum" sz="quarter" idx="12"/>
          </p:nvPr>
        </p:nvSpPr>
        <p:spPr>
          <a:ln/>
        </p:spPr>
        <p:txBody>
          <a:bodyPr/>
          <a:lstStyle>
            <a:lvl1pPr>
              <a:defRPr/>
            </a:lvl1pPr>
          </a:lstStyle>
          <a:p>
            <a:fld id="{3D170F78-835A-4EBD-A00A-7A2AF5177530}" type="slidenum">
              <a:rPr lang="en-US" altLang="en-US"/>
              <a:pPr/>
              <a:t>‹#›</a:t>
            </a:fld>
            <a:endParaRPr lang="en-US" altLang="en-US" dirty="0"/>
          </a:p>
        </p:txBody>
      </p:sp>
    </p:spTree>
    <p:extLst>
      <p:ext uri="{BB962C8B-B14F-4D97-AF65-F5344CB8AC3E}">
        <p14:creationId xmlns:p14="http://schemas.microsoft.com/office/powerpoint/2010/main" val="23716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49F8333-BD36-4F3A-A108-D165B59CF5BE}"/>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Freeform 9">
            <a:extLst>
              <a:ext uri="{FF2B5EF4-FFF2-40B4-BE49-F238E27FC236}">
                <a16:creationId xmlns:a16="http://schemas.microsoft.com/office/drawing/2014/main" id="{6D872286-AEEE-4E49-99DD-E0B210B62AF0}"/>
              </a:ext>
            </a:extLst>
          </p:cNvPr>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dirty="0"/>
              <a:t>Click icon to add picture</a:t>
            </a: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7379092B-1213-440E-B8A5-EEB83E0A6C61}"/>
              </a:ext>
            </a:extLst>
          </p:cNvPr>
          <p:cNvSpPr>
            <a:spLocks noGrp="1"/>
          </p:cNvSpPr>
          <p:nvPr>
            <p:ph type="dt" sz="half" idx="15"/>
          </p:nvPr>
        </p:nvSpPr>
        <p:spPr/>
        <p:txBody>
          <a:bodyPr/>
          <a:lstStyle>
            <a:lvl1pPr>
              <a:defRPr/>
            </a:lvl1pPr>
          </a:lstStyle>
          <a:p>
            <a:pPr>
              <a:defRPr/>
            </a:pPr>
            <a:fld id="{47A0172E-628D-4ED3-B12C-4F86AE41B178}" type="datetimeFigureOut">
              <a:rPr lang="en-US"/>
              <a:pPr>
                <a:defRPr/>
              </a:pPr>
              <a:t>1/26/26</a:t>
            </a:fld>
            <a:endParaRPr lang="en-US" dirty="0"/>
          </a:p>
        </p:txBody>
      </p:sp>
      <p:sp>
        <p:nvSpPr>
          <p:cNvPr id="8" name="Footer Placeholder 5">
            <a:extLst>
              <a:ext uri="{FF2B5EF4-FFF2-40B4-BE49-F238E27FC236}">
                <a16:creationId xmlns:a16="http://schemas.microsoft.com/office/drawing/2014/main" id="{822DB27D-597D-4046-B125-337E097E93DB}"/>
              </a:ext>
            </a:extLst>
          </p:cNvPr>
          <p:cNvSpPr>
            <a:spLocks noGrp="1"/>
          </p:cNvSpPr>
          <p:nvPr>
            <p:ph type="ftr" sz="quarter" idx="16"/>
          </p:nvPr>
        </p:nvSpPr>
        <p:spPr/>
        <p:txBody>
          <a:bodyPr/>
          <a:lstStyle>
            <a:lvl1pPr>
              <a:defRPr/>
            </a:lvl1pPr>
          </a:lstStyle>
          <a:p>
            <a:pPr>
              <a:defRPr/>
            </a:pPr>
            <a:endParaRPr lang="en-US" dirty="0"/>
          </a:p>
        </p:txBody>
      </p:sp>
      <p:sp>
        <p:nvSpPr>
          <p:cNvPr id="9" name="Slide Number Placeholder 6">
            <a:extLst>
              <a:ext uri="{FF2B5EF4-FFF2-40B4-BE49-F238E27FC236}">
                <a16:creationId xmlns:a16="http://schemas.microsoft.com/office/drawing/2014/main" id="{32271536-1D6F-46AD-880F-7D4890CC57C6}"/>
              </a:ext>
            </a:extLst>
          </p:cNvPr>
          <p:cNvSpPr>
            <a:spLocks noGrp="1"/>
          </p:cNvSpPr>
          <p:nvPr>
            <p:ph type="sldNum" sz="quarter" idx="17"/>
          </p:nvPr>
        </p:nvSpPr>
        <p:spPr/>
        <p:txBody>
          <a:bodyPr/>
          <a:lstStyle>
            <a:lvl1pPr>
              <a:defRPr/>
            </a:lvl1pPr>
          </a:lstStyle>
          <a:p>
            <a:fld id="{6A2E11AD-7A5B-4509-A4F8-D600F31340AA}" type="slidenum">
              <a:rPr lang="en-US" altLang="en-US"/>
              <a:pPr/>
              <a:t>‹#›</a:t>
            </a:fld>
            <a:endParaRPr lang="en-US" altLang="en-US" dirty="0"/>
          </a:p>
        </p:txBody>
      </p:sp>
    </p:spTree>
    <p:extLst>
      <p:ext uri="{BB962C8B-B14F-4D97-AF65-F5344CB8AC3E}">
        <p14:creationId xmlns:p14="http://schemas.microsoft.com/office/powerpoint/2010/main" val="3424241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04753-738F-46AA-B8EE-A6B4ECF843D3}"/>
              </a:ext>
            </a:extLst>
          </p:cNvPr>
          <p:cNvSpPr>
            <a:spLocks noGrp="1"/>
          </p:cNvSpPr>
          <p:nvPr>
            <p:ph type="dt" sz="half" idx="10"/>
          </p:nvPr>
        </p:nvSpPr>
        <p:spPr/>
        <p:txBody>
          <a:bodyPr/>
          <a:lstStyle>
            <a:lvl1pPr>
              <a:defRPr/>
            </a:lvl1pPr>
          </a:lstStyle>
          <a:p>
            <a:pPr>
              <a:defRPr/>
            </a:pPr>
            <a:fld id="{6FC0E5CF-2CB5-43B3-82A8-213DEE1E30A9}" type="datetimeFigureOut">
              <a:rPr lang="en-US"/>
              <a:pPr>
                <a:defRPr/>
              </a:pPr>
              <a:t>1/26/26</a:t>
            </a:fld>
            <a:endParaRPr lang="en-US" dirty="0"/>
          </a:p>
        </p:txBody>
      </p:sp>
      <p:sp>
        <p:nvSpPr>
          <p:cNvPr id="5" name="Footer Placeholder 4">
            <a:extLst>
              <a:ext uri="{FF2B5EF4-FFF2-40B4-BE49-F238E27FC236}">
                <a16:creationId xmlns:a16="http://schemas.microsoft.com/office/drawing/2014/main" id="{4B9904B5-E123-46F1-9195-A3825F9857D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6E6E952-1C7D-43B1-A1DA-E8E0C9BFB64D}"/>
              </a:ext>
            </a:extLst>
          </p:cNvPr>
          <p:cNvSpPr>
            <a:spLocks noGrp="1"/>
          </p:cNvSpPr>
          <p:nvPr>
            <p:ph type="sldNum" sz="quarter" idx="12"/>
          </p:nvPr>
        </p:nvSpPr>
        <p:spPr>
          <a:ln/>
        </p:spPr>
        <p:txBody>
          <a:bodyPr/>
          <a:lstStyle>
            <a:lvl1pPr>
              <a:defRPr/>
            </a:lvl1pPr>
          </a:lstStyle>
          <a:p>
            <a:fld id="{124289D1-BB82-4F8B-BBC3-CC7EA16318B4}" type="slidenum">
              <a:rPr lang="en-US" altLang="en-US"/>
              <a:pPr/>
              <a:t>‹#›</a:t>
            </a:fld>
            <a:endParaRPr lang="en-US" altLang="en-US" dirty="0"/>
          </a:p>
        </p:txBody>
      </p:sp>
    </p:spTree>
    <p:extLst>
      <p:ext uri="{BB962C8B-B14F-4D97-AF65-F5344CB8AC3E}">
        <p14:creationId xmlns:p14="http://schemas.microsoft.com/office/powerpoint/2010/main" val="1176364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BFB91-6741-4DB4-9DFB-3B06734464EA}"/>
              </a:ext>
            </a:extLst>
          </p:cNvPr>
          <p:cNvSpPr>
            <a:spLocks noGrp="1"/>
          </p:cNvSpPr>
          <p:nvPr>
            <p:ph type="dt" sz="half" idx="10"/>
          </p:nvPr>
        </p:nvSpPr>
        <p:spPr/>
        <p:txBody>
          <a:bodyPr/>
          <a:lstStyle>
            <a:lvl1pPr>
              <a:defRPr/>
            </a:lvl1pPr>
          </a:lstStyle>
          <a:p>
            <a:pPr>
              <a:defRPr/>
            </a:pPr>
            <a:fld id="{2D7CE016-31A2-46EB-AD87-F7CAD46A9301}" type="datetimeFigureOut">
              <a:rPr lang="en-US"/>
              <a:pPr>
                <a:defRPr/>
              </a:pPr>
              <a:t>1/26/26</a:t>
            </a:fld>
            <a:endParaRPr lang="en-US" dirty="0"/>
          </a:p>
        </p:txBody>
      </p:sp>
      <p:sp>
        <p:nvSpPr>
          <p:cNvPr id="5" name="Footer Placeholder 4">
            <a:extLst>
              <a:ext uri="{FF2B5EF4-FFF2-40B4-BE49-F238E27FC236}">
                <a16:creationId xmlns:a16="http://schemas.microsoft.com/office/drawing/2014/main" id="{E6ACFB07-76AD-47D5-BBA4-AC95E7FEFD2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C9D02B9-1DAB-4A51-B188-D76E8DD9BCB3}"/>
              </a:ext>
            </a:extLst>
          </p:cNvPr>
          <p:cNvSpPr>
            <a:spLocks noGrp="1"/>
          </p:cNvSpPr>
          <p:nvPr>
            <p:ph type="sldNum" sz="quarter" idx="12"/>
          </p:nvPr>
        </p:nvSpPr>
        <p:spPr>
          <a:ln/>
        </p:spPr>
        <p:txBody>
          <a:bodyPr/>
          <a:lstStyle>
            <a:lvl1pPr>
              <a:defRPr/>
            </a:lvl1pPr>
          </a:lstStyle>
          <a:p>
            <a:fld id="{273770C5-AE3D-4F09-9A67-ECB4926958AD}" type="slidenum">
              <a:rPr lang="en-US" altLang="en-US"/>
              <a:pPr/>
              <a:t>‹#›</a:t>
            </a:fld>
            <a:endParaRPr lang="en-US" altLang="en-US" dirty="0"/>
          </a:p>
        </p:txBody>
      </p:sp>
    </p:spTree>
    <p:extLst>
      <p:ext uri="{BB962C8B-B14F-4D97-AF65-F5344CB8AC3E}">
        <p14:creationId xmlns:p14="http://schemas.microsoft.com/office/powerpoint/2010/main" val="184345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65855647-0D0D-4EB9-9B96-0D9B37CBAB8C}"/>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ight Triangle 4">
            <a:extLst>
              <a:ext uri="{FF2B5EF4-FFF2-40B4-BE49-F238E27FC236}">
                <a16:creationId xmlns:a16="http://schemas.microsoft.com/office/drawing/2014/main" id="{96F646D1-0CCE-4088-B110-4F6B1A1B86D8}"/>
              </a:ext>
            </a:extLst>
          </p:cNvPr>
          <p:cNvSpPr/>
          <p:nvPr/>
        </p:nvSpPr>
        <p:spPr>
          <a:xfrm>
            <a:off x="1"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rot="19140000">
            <a:off x="819399" y="1726739"/>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6D7D5356-8346-4536-8C17-3336BC6ED27B}"/>
              </a:ext>
            </a:extLst>
          </p:cNvPr>
          <p:cNvSpPr>
            <a:spLocks noGrp="1"/>
          </p:cNvSpPr>
          <p:nvPr>
            <p:ph type="dt" sz="half" idx="10"/>
          </p:nvPr>
        </p:nvSpPr>
        <p:spPr/>
        <p:txBody>
          <a:bodyPr/>
          <a:lstStyle>
            <a:lvl1pPr>
              <a:defRPr/>
            </a:lvl1pPr>
          </a:lstStyle>
          <a:p>
            <a:pPr>
              <a:defRPr/>
            </a:pPr>
            <a:fld id="{6EE3BB82-E3D5-4A69-96AD-AD878CC64753}" type="datetimeFigureOut">
              <a:rPr lang="en-US"/>
              <a:pPr>
                <a:defRPr/>
              </a:pPr>
              <a:t>1/26/26</a:t>
            </a:fld>
            <a:endParaRPr lang="en-US" dirty="0"/>
          </a:p>
        </p:txBody>
      </p:sp>
      <p:sp>
        <p:nvSpPr>
          <p:cNvPr id="7" name="Footer Placeholder 4">
            <a:extLst>
              <a:ext uri="{FF2B5EF4-FFF2-40B4-BE49-F238E27FC236}">
                <a16:creationId xmlns:a16="http://schemas.microsoft.com/office/drawing/2014/main" id="{8BDC3E77-EDE1-4645-818F-33860D421719}"/>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9AE46728-0CDC-41F0-B61A-881B5BFE1538}"/>
              </a:ext>
            </a:extLst>
          </p:cNvPr>
          <p:cNvSpPr>
            <a:spLocks noGrp="1"/>
          </p:cNvSpPr>
          <p:nvPr>
            <p:ph type="sldNum" sz="quarter" idx="12"/>
          </p:nvPr>
        </p:nvSpPr>
        <p:spPr/>
        <p:txBody>
          <a:bodyPr/>
          <a:lstStyle>
            <a:lvl1pPr>
              <a:defRPr/>
            </a:lvl1pPr>
          </a:lstStyle>
          <a:p>
            <a:fld id="{E94EAA33-B6D7-446A-9303-2475DEB13FAE}" type="slidenum">
              <a:rPr lang="en-US" altLang="en-US"/>
              <a:pPr/>
              <a:t>‹#›</a:t>
            </a:fld>
            <a:endParaRPr lang="en-US" altLang="en-US" dirty="0"/>
          </a:p>
        </p:txBody>
      </p:sp>
    </p:spTree>
    <p:extLst>
      <p:ext uri="{BB962C8B-B14F-4D97-AF65-F5344CB8AC3E}">
        <p14:creationId xmlns:p14="http://schemas.microsoft.com/office/powerpoint/2010/main" val="51696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C6A6C6C3-47F5-4B6B-AD0D-75ACFE9F3676}"/>
              </a:ext>
            </a:extLst>
          </p:cNvPr>
          <p:cNvSpPr>
            <a:spLocks noGrp="1"/>
          </p:cNvSpPr>
          <p:nvPr>
            <p:ph type="dt" sz="half" idx="10"/>
          </p:nvPr>
        </p:nvSpPr>
        <p:spPr/>
        <p:txBody>
          <a:bodyPr/>
          <a:lstStyle>
            <a:lvl1pPr>
              <a:defRPr/>
            </a:lvl1pPr>
          </a:lstStyle>
          <a:p>
            <a:pPr>
              <a:defRPr/>
            </a:pPr>
            <a:fld id="{701E26BE-3AFA-41B6-A02E-57AC81079AD9}" type="datetimeFigureOut">
              <a:rPr lang="en-US"/>
              <a:pPr>
                <a:defRPr/>
              </a:pPr>
              <a:t>1/26/26</a:t>
            </a:fld>
            <a:endParaRPr lang="en-US" dirty="0"/>
          </a:p>
        </p:txBody>
      </p:sp>
      <p:sp>
        <p:nvSpPr>
          <p:cNvPr id="6" name="Footer Placeholder 4">
            <a:extLst>
              <a:ext uri="{FF2B5EF4-FFF2-40B4-BE49-F238E27FC236}">
                <a16:creationId xmlns:a16="http://schemas.microsoft.com/office/drawing/2014/main" id="{FF4A2496-C08F-4095-9C23-CA84B30B645F}"/>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F4F80E5-F6A6-47DE-9490-BEA04CF6A185}"/>
              </a:ext>
            </a:extLst>
          </p:cNvPr>
          <p:cNvSpPr>
            <a:spLocks noGrp="1"/>
          </p:cNvSpPr>
          <p:nvPr>
            <p:ph type="sldNum" sz="quarter" idx="12"/>
          </p:nvPr>
        </p:nvSpPr>
        <p:spPr>
          <a:ln/>
        </p:spPr>
        <p:txBody>
          <a:bodyPr/>
          <a:lstStyle>
            <a:lvl1pPr>
              <a:defRPr/>
            </a:lvl1pPr>
          </a:lstStyle>
          <a:p>
            <a:fld id="{87CEA587-50A6-4F60-B80E-1DB293945C6E}" type="slidenum">
              <a:rPr lang="en-US" altLang="en-US"/>
              <a:pPr/>
              <a:t>‹#›</a:t>
            </a:fld>
            <a:endParaRPr lang="en-US" altLang="en-US" dirty="0"/>
          </a:p>
        </p:txBody>
      </p:sp>
    </p:spTree>
    <p:extLst>
      <p:ext uri="{BB962C8B-B14F-4D97-AF65-F5344CB8AC3E}">
        <p14:creationId xmlns:p14="http://schemas.microsoft.com/office/powerpoint/2010/main" val="380778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0F67D7D-BFD6-4008-8D97-8433295E016D}"/>
              </a:ext>
            </a:extLst>
          </p:cNvPr>
          <p:cNvSpPr>
            <a:spLocks noGrp="1"/>
          </p:cNvSpPr>
          <p:nvPr>
            <p:ph type="dt" sz="half" idx="10"/>
          </p:nvPr>
        </p:nvSpPr>
        <p:spPr/>
        <p:txBody>
          <a:bodyPr/>
          <a:lstStyle>
            <a:lvl1pPr>
              <a:defRPr/>
            </a:lvl1pPr>
          </a:lstStyle>
          <a:p>
            <a:pPr>
              <a:defRPr/>
            </a:pPr>
            <a:fld id="{B05D90DB-B188-4DEF-A948-9BCC22712FBC}" type="datetimeFigureOut">
              <a:rPr lang="en-US"/>
              <a:pPr>
                <a:defRPr/>
              </a:pPr>
              <a:t>1/26/26</a:t>
            </a:fld>
            <a:endParaRPr lang="en-US" dirty="0"/>
          </a:p>
        </p:txBody>
      </p:sp>
      <p:sp>
        <p:nvSpPr>
          <p:cNvPr id="8" name="Footer Placeholder 4">
            <a:extLst>
              <a:ext uri="{FF2B5EF4-FFF2-40B4-BE49-F238E27FC236}">
                <a16:creationId xmlns:a16="http://schemas.microsoft.com/office/drawing/2014/main" id="{C35DAAB4-65AF-450F-81E4-409B2132EDC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EC10ABDD-479F-48BB-BDEC-00BD4D10380C}"/>
              </a:ext>
            </a:extLst>
          </p:cNvPr>
          <p:cNvSpPr>
            <a:spLocks noGrp="1"/>
          </p:cNvSpPr>
          <p:nvPr>
            <p:ph type="sldNum" sz="quarter" idx="12"/>
          </p:nvPr>
        </p:nvSpPr>
        <p:spPr>
          <a:ln/>
        </p:spPr>
        <p:txBody>
          <a:bodyPr/>
          <a:lstStyle>
            <a:lvl1pPr>
              <a:defRPr/>
            </a:lvl1pPr>
          </a:lstStyle>
          <a:p>
            <a:fld id="{B610126D-F216-4F40-8467-A74E2F38F770}" type="slidenum">
              <a:rPr lang="en-US" altLang="en-US"/>
              <a:pPr/>
              <a:t>‹#›</a:t>
            </a:fld>
            <a:endParaRPr lang="en-US" altLang="en-US" dirty="0"/>
          </a:p>
        </p:txBody>
      </p:sp>
    </p:spTree>
    <p:extLst>
      <p:ext uri="{BB962C8B-B14F-4D97-AF65-F5344CB8AC3E}">
        <p14:creationId xmlns:p14="http://schemas.microsoft.com/office/powerpoint/2010/main" val="221612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916B995-BAD4-459F-A5A4-06CE7500CFA9}"/>
              </a:ext>
            </a:extLst>
          </p:cNvPr>
          <p:cNvSpPr>
            <a:spLocks noGrp="1"/>
          </p:cNvSpPr>
          <p:nvPr>
            <p:ph type="dt" sz="half" idx="10"/>
          </p:nvPr>
        </p:nvSpPr>
        <p:spPr/>
        <p:txBody>
          <a:bodyPr/>
          <a:lstStyle>
            <a:lvl1pPr>
              <a:defRPr/>
            </a:lvl1pPr>
          </a:lstStyle>
          <a:p>
            <a:pPr>
              <a:defRPr/>
            </a:pPr>
            <a:fld id="{5246E6FB-8972-40FB-8182-A0F5EABA2ACD}" type="datetimeFigureOut">
              <a:rPr lang="en-US"/>
              <a:pPr>
                <a:defRPr/>
              </a:pPr>
              <a:t>1/26/26</a:t>
            </a:fld>
            <a:endParaRPr lang="en-US" dirty="0"/>
          </a:p>
        </p:txBody>
      </p:sp>
      <p:sp>
        <p:nvSpPr>
          <p:cNvPr id="4" name="Footer Placeholder 4">
            <a:extLst>
              <a:ext uri="{FF2B5EF4-FFF2-40B4-BE49-F238E27FC236}">
                <a16:creationId xmlns:a16="http://schemas.microsoft.com/office/drawing/2014/main" id="{2E8CE1C2-0242-4F54-A670-13084F98396C}"/>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9BD0E0C5-E6AE-428B-AF13-F22908967BCB}"/>
              </a:ext>
            </a:extLst>
          </p:cNvPr>
          <p:cNvSpPr>
            <a:spLocks noGrp="1"/>
          </p:cNvSpPr>
          <p:nvPr>
            <p:ph type="sldNum" sz="quarter" idx="12"/>
          </p:nvPr>
        </p:nvSpPr>
        <p:spPr>
          <a:ln/>
        </p:spPr>
        <p:txBody>
          <a:bodyPr/>
          <a:lstStyle>
            <a:lvl1pPr>
              <a:defRPr/>
            </a:lvl1pPr>
          </a:lstStyle>
          <a:p>
            <a:fld id="{50B85D4B-BEA6-482B-97AB-10DB6A1F5995}" type="slidenum">
              <a:rPr lang="en-US" altLang="en-US"/>
              <a:pPr/>
              <a:t>‹#›</a:t>
            </a:fld>
            <a:endParaRPr lang="en-US" altLang="en-US" dirty="0"/>
          </a:p>
        </p:txBody>
      </p:sp>
    </p:spTree>
    <p:extLst>
      <p:ext uri="{BB962C8B-B14F-4D97-AF65-F5344CB8AC3E}">
        <p14:creationId xmlns:p14="http://schemas.microsoft.com/office/powerpoint/2010/main" val="8673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1CCE07-E537-4F02-9FDC-C2126524DC78}"/>
              </a:ext>
            </a:extLst>
          </p:cNvPr>
          <p:cNvSpPr>
            <a:spLocks noGrp="1"/>
          </p:cNvSpPr>
          <p:nvPr>
            <p:ph type="dt" sz="half" idx="10"/>
          </p:nvPr>
        </p:nvSpPr>
        <p:spPr/>
        <p:txBody>
          <a:bodyPr/>
          <a:lstStyle>
            <a:lvl1pPr>
              <a:defRPr/>
            </a:lvl1pPr>
          </a:lstStyle>
          <a:p>
            <a:pPr>
              <a:defRPr/>
            </a:pPr>
            <a:fld id="{90049142-3B3D-42C0-B6D2-CBD3E2AA31B7}" type="datetimeFigureOut">
              <a:rPr lang="en-US"/>
              <a:pPr>
                <a:defRPr/>
              </a:pPr>
              <a:t>1/26/26</a:t>
            </a:fld>
            <a:endParaRPr lang="en-US" dirty="0"/>
          </a:p>
        </p:txBody>
      </p:sp>
      <p:sp>
        <p:nvSpPr>
          <p:cNvPr id="3" name="Footer Placeholder 4">
            <a:extLst>
              <a:ext uri="{FF2B5EF4-FFF2-40B4-BE49-F238E27FC236}">
                <a16:creationId xmlns:a16="http://schemas.microsoft.com/office/drawing/2014/main" id="{D50F6755-CC79-46C3-BBF1-ADE7F63CCDB3}"/>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C8F29035-8370-4BD7-8AEC-68944A12DD2C}"/>
              </a:ext>
            </a:extLst>
          </p:cNvPr>
          <p:cNvSpPr>
            <a:spLocks noGrp="1"/>
          </p:cNvSpPr>
          <p:nvPr>
            <p:ph type="sldNum" sz="quarter" idx="12"/>
          </p:nvPr>
        </p:nvSpPr>
        <p:spPr>
          <a:ln/>
        </p:spPr>
        <p:txBody>
          <a:bodyPr/>
          <a:lstStyle>
            <a:lvl1pPr>
              <a:defRPr/>
            </a:lvl1pPr>
          </a:lstStyle>
          <a:p>
            <a:fld id="{07E724A6-A0DA-4722-8E32-C02F4E16FA7B}" type="slidenum">
              <a:rPr lang="en-US" altLang="en-US"/>
              <a:pPr/>
              <a:t>‹#›</a:t>
            </a:fld>
            <a:endParaRPr lang="en-US" altLang="en-US" dirty="0"/>
          </a:p>
        </p:txBody>
      </p:sp>
    </p:spTree>
    <p:extLst>
      <p:ext uri="{BB962C8B-B14F-4D97-AF65-F5344CB8AC3E}">
        <p14:creationId xmlns:p14="http://schemas.microsoft.com/office/powerpoint/2010/main" val="76864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9167E645-DA47-4F3F-9760-4B7F37B9104A}"/>
              </a:ext>
            </a:extLst>
          </p:cNvPr>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ight Triangle 5">
            <a:extLst>
              <a:ext uri="{FF2B5EF4-FFF2-40B4-BE49-F238E27FC236}">
                <a16:creationId xmlns:a16="http://schemas.microsoft.com/office/drawing/2014/main" id="{AEF14F7A-875F-4E40-A5BE-D5F8B81A7CD2}"/>
              </a:ext>
            </a:extLst>
          </p:cNvPr>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rot="19140000">
            <a:off x="784930" y="1576105"/>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a:t>Click to edit Master title style</a:t>
            </a:r>
            <a:endParaRPr lang="en-US" dirty="0"/>
          </a:p>
        </p:txBody>
      </p:sp>
      <p:sp>
        <p:nvSpPr>
          <p:cNvPr id="3" name="Content Placeholder 2"/>
          <p:cNvSpPr>
            <a:spLocks noGrp="1"/>
          </p:cNvSpPr>
          <p:nvPr>
            <p:ph idx="1"/>
          </p:nvPr>
        </p:nvSpPr>
        <p:spPr>
          <a:xfrm>
            <a:off x="4749553" y="2618914"/>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4927B65E-1B6D-436E-BE8F-71388AD4EDCB}"/>
              </a:ext>
            </a:extLst>
          </p:cNvPr>
          <p:cNvSpPr>
            <a:spLocks noGrp="1"/>
          </p:cNvSpPr>
          <p:nvPr>
            <p:ph type="dt" sz="half" idx="10"/>
          </p:nvPr>
        </p:nvSpPr>
        <p:spPr/>
        <p:txBody>
          <a:bodyPr/>
          <a:lstStyle>
            <a:lvl1pPr>
              <a:defRPr/>
            </a:lvl1pPr>
          </a:lstStyle>
          <a:p>
            <a:pPr>
              <a:defRPr/>
            </a:pPr>
            <a:fld id="{2153AF4A-0C25-42F7-A76C-B6EF6D67AD42}" type="datetimeFigureOut">
              <a:rPr lang="en-US"/>
              <a:pPr>
                <a:defRPr/>
              </a:pPr>
              <a:t>1/26/26</a:t>
            </a:fld>
            <a:endParaRPr lang="en-US" dirty="0"/>
          </a:p>
        </p:txBody>
      </p:sp>
      <p:sp>
        <p:nvSpPr>
          <p:cNvPr id="8" name="Footer Placeholder 5">
            <a:extLst>
              <a:ext uri="{FF2B5EF4-FFF2-40B4-BE49-F238E27FC236}">
                <a16:creationId xmlns:a16="http://schemas.microsoft.com/office/drawing/2014/main" id="{B122CCA1-0FE6-4A99-924B-8072D836F182}"/>
              </a:ext>
            </a:extLst>
          </p:cNvPr>
          <p:cNvSpPr>
            <a:spLocks noGrp="1"/>
          </p:cNvSpPr>
          <p:nvPr>
            <p:ph type="ftr" sz="quarter" idx="11"/>
          </p:nvPr>
        </p:nvSpPr>
        <p:spPr/>
        <p:txBody>
          <a:bodyPr/>
          <a:lstStyle>
            <a:lvl1pPr>
              <a:defRPr>
                <a:solidFill>
                  <a:srgbClr val="434342"/>
                </a:solidFill>
              </a:defRPr>
            </a:lvl1pPr>
          </a:lstStyle>
          <a:p>
            <a:pPr>
              <a:defRPr/>
            </a:pPr>
            <a:endParaRPr lang="en-US" dirty="0"/>
          </a:p>
        </p:txBody>
      </p:sp>
      <p:sp>
        <p:nvSpPr>
          <p:cNvPr id="9" name="Slide Number Placeholder 6">
            <a:extLst>
              <a:ext uri="{FF2B5EF4-FFF2-40B4-BE49-F238E27FC236}">
                <a16:creationId xmlns:a16="http://schemas.microsoft.com/office/drawing/2014/main" id="{6566C344-8841-4E2F-87C1-5C0A987C75E0}"/>
              </a:ext>
            </a:extLst>
          </p:cNvPr>
          <p:cNvSpPr>
            <a:spLocks noGrp="1"/>
          </p:cNvSpPr>
          <p:nvPr>
            <p:ph type="sldNum" sz="quarter" idx="12"/>
          </p:nvPr>
        </p:nvSpPr>
        <p:spPr>
          <a:ln>
            <a:solidFill>
              <a:schemeClr val="tx2"/>
            </a:solidFill>
          </a:ln>
        </p:spPr>
        <p:txBody>
          <a:bodyPr/>
          <a:lstStyle>
            <a:lvl1pPr>
              <a:defRPr>
                <a:solidFill>
                  <a:srgbClr val="434342"/>
                </a:solidFill>
              </a:defRPr>
            </a:lvl1pPr>
          </a:lstStyle>
          <a:p>
            <a:fld id="{9145F2D6-451F-4C83-9183-968AEA00DE15}" type="slidenum">
              <a:rPr lang="en-US" altLang="en-US"/>
              <a:pPr/>
              <a:t>‹#›</a:t>
            </a:fld>
            <a:endParaRPr lang="en-US" altLang="en-US" dirty="0"/>
          </a:p>
        </p:txBody>
      </p:sp>
    </p:spTree>
    <p:extLst>
      <p:ext uri="{BB962C8B-B14F-4D97-AF65-F5344CB8AC3E}">
        <p14:creationId xmlns:p14="http://schemas.microsoft.com/office/powerpoint/2010/main" val="353852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2F53A70-0E0A-41A0-B243-D7D0EC0D5153}"/>
              </a:ext>
            </a:extLst>
          </p:cNvPr>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Freeform 9">
            <a:extLst>
              <a:ext uri="{FF2B5EF4-FFF2-40B4-BE49-F238E27FC236}">
                <a16:creationId xmlns:a16="http://schemas.microsoft.com/office/drawing/2014/main" id="{D1DCF13E-C3A1-47B6-B87B-61291B7B2408}"/>
              </a:ext>
            </a:extLst>
          </p:cNvPr>
          <p:cNvSpPr/>
          <p:nvPr/>
        </p:nvSpPr>
        <p:spPr>
          <a:xfrm>
            <a:off x="1"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11" name="Picture Placeholder 10"/>
          <p:cNvSpPr>
            <a:spLocks noGrp="1"/>
          </p:cNvSpPr>
          <p:nvPr>
            <p:ph type="pic" sz="quarter" idx="14"/>
          </p:nvPr>
        </p:nvSpPr>
        <p:spPr>
          <a:xfrm>
            <a:off x="2028826"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dirty="0"/>
              <a:t>Click icon to add picture</a:t>
            </a: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80"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326B5370-7D7B-42F5-A366-08434FC44198}"/>
              </a:ext>
            </a:extLst>
          </p:cNvPr>
          <p:cNvSpPr>
            <a:spLocks noGrp="1"/>
          </p:cNvSpPr>
          <p:nvPr>
            <p:ph type="dt" sz="half" idx="15"/>
          </p:nvPr>
        </p:nvSpPr>
        <p:spPr/>
        <p:txBody>
          <a:bodyPr/>
          <a:lstStyle>
            <a:lvl1pPr>
              <a:defRPr/>
            </a:lvl1pPr>
          </a:lstStyle>
          <a:p>
            <a:pPr>
              <a:defRPr/>
            </a:pPr>
            <a:fld id="{76CB46AD-14B9-4DE6-AC07-CA14D211FA0C}" type="datetimeFigureOut">
              <a:rPr lang="en-US"/>
              <a:pPr>
                <a:defRPr/>
              </a:pPr>
              <a:t>1/26/26</a:t>
            </a:fld>
            <a:endParaRPr lang="en-US" dirty="0"/>
          </a:p>
        </p:txBody>
      </p:sp>
      <p:sp>
        <p:nvSpPr>
          <p:cNvPr id="8" name="Footer Placeholder 5">
            <a:extLst>
              <a:ext uri="{FF2B5EF4-FFF2-40B4-BE49-F238E27FC236}">
                <a16:creationId xmlns:a16="http://schemas.microsoft.com/office/drawing/2014/main" id="{F0EE0D50-867A-4E8D-AF2E-31443F29E083}"/>
              </a:ext>
            </a:extLst>
          </p:cNvPr>
          <p:cNvSpPr>
            <a:spLocks noGrp="1"/>
          </p:cNvSpPr>
          <p:nvPr>
            <p:ph type="ftr" sz="quarter" idx="16"/>
          </p:nvPr>
        </p:nvSpPr>
        <p:spPr/>
        <p:txBody>
          <a:bodyPr/>
          <a:lstStyle>
            <a:lvl1pPr>
              <a:defRPr/>
            </a:lvl1pPr>
          </a:lstStyle>
          <a:p>
            <a:pPr>
              <a:defRPr/>
            </a:pPr>
            <a:endParaRPr lang="en-US" dirty="0"/>
          </a:p>
        </p:txBody>
      </p:sp>
      <p:sp>
        <p:nvSpPr>
          <p:cNvPr id="9" name="Slide Number Placeholder 6">
            <a:extLst>
              <a:ext uri="{FF2B5EF4-FFF2-40B4-BE49-F238E27FC236}">
                <a16:creationId xmlns:a16="http://schemas.microsoft.com/office/drawing/2014/main" id="{2A73FFE9-E9B1-4699-8E5E-DA81EBADB9C1}"/>
              </a:ext>
            </a:extLst>
          </p:cNvPr>
          <p:cNvSpPr>
            <a:spLocks noGrp="1"/>
          </p:cNvSpPr>
          <p:nvPr>
            <p:ph type="sldNum" sz="quarter" idx="17"/>
          </p:nvPr>
        </p:nvSpPr>
        <p:spPr/>
        <p:txBody>
          <a:bodyPr/>
          <a:lstStyle>
            <a:lvl1pPr>
              <a:defRPr/>
            </a:lvl1pPr>
          </a:lstStyle>
          <a:p>
            <a:fld id="{99805E6F-CB12-4780-9276-B210E8938629}" type="slidenum">
              <a:rPr lang="en-US" altLang="en-US"/>
              <a:pPr/>
              <a:t>‹#›</a:t>
            </a:fld>
            <a:endParaRPr lang="en-US" altLang="en-US" dirty="0"/>
          </a:p>
        </p:txBody>
      </p:sp>
    </p:spTree>
    <p:extLst>
      <p:ext uri="{BB962C8B-B14F-4D97-AF65-F5344CB8AC3E}">
        <p14:creationId xmlns:p14="http://schemas.microsoft.com/office/powerpoint/2010/main" val="369822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1B34858-4363-4FE7-99B2-FE14608BB954}"/>
              </a:ext>
            </a:extLst>
          </p:cNvPr>
          <p:cNvSpPr/>
          <p:nvPr/>
        </p:nvSpPr>
        <p:spPr>
          <a:xfrm>
            <a:off x="-3175" y="5051427"/>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8" name="Freeform 7">
            <a:extLst>
              <a:ext uri="{FF2B5EF4-FFF2-40B4-BE49-F238E27FC236}">
                <a16:creationId xmlns:a16="http://schemas.microsoft.com/office/drawing/2014/main" id="{DFCA3995-BB8C-4303-A967-ACE903A8BE9D}"/>
              </a:ext>
            </a:extLst>
          </p:cNvPr>
          <p:cNvSpPr/>
          <p:nvPr/>
        </p:nvSpPr>
        <p:spPr>
          <a:xfrm>
            <a:off x="-1588" y="5051427"/>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 name="Title Placeholder 1">
            <a:extLst>
              <a:ext uri="{FF2B5EF4-FFF2-40B4-BE49-F238E27FC236}">
                <a16:creationId xmlns:a16="http://schemas.microsoft.com/office/drawing/2014/main" id="{0131298A-506D-4123-9D3F-8779B88C9802}"/>
              </a:ext>
            </a:extLst>
          </p:cNvPr>
          <p:cNvSpPr>
            <a:spLocks noGrp="1"/>
          </p:cNvSpPr>
          <p:nvPr>
            <p:ph type="title"/>
          </p:nvPr>
        </p:nvSpPr>
        <p:spPr>
          <a:xfrm>
            <a:off x="822326" y="365127"/>
            <a:ext cx="7521575" cy="5492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CA01E846-9E41-4ECD-9774-CC835F6846E5}"/>
              </a:ext>
            </a:extLst>
          </p:cNvPr>
          <p:cNvSpPr>
            <a:spLocks noGrp="1"/>
          </p:cNvSpPr>
          <p:nvPr>
            <p:ph type="body" idx="1"/>
          </p:nvPr>
        </p:nvSpPr>
        <p:spPr bwMode="auto">
          <a:xfrm>
            <a:off x="822326"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DE0F894-60A1-4F3C-87B9-5EFAF0AF42C7}"/>
              </a:ext>
            </a:extLst>
          </p:cNvPr>
          <p:cNvSpPr>
            <a:spLocks noGrp="1"/>
          </p:cNvSpPr>
          <p:nvPr>
            <p:ph type="dt" sz="half" idx="2"/>
          </p:nvPr>
        </p:nvSpPr>
        <p:spPr>
          <a:xfrm rot="19140000">
            <a:off x="201614" y="5870577"/>
            <a:ext cx="2176462" cy="201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6FC987C7-1575-4903-AA5D-9C8CF773C220}" type="datetimeFigureOut">
              <a:rPr lang="en-US"/>
              <a:pPr>
                <a:defRPr/>
              </a:pPr>
              <a:t>1/26/26</a:t>
            </a:fld>
            <a:endParaRPr lang="en-US" dirty="0"/>
          </a:p>
        </p:txBody>
      </p:sp>
      <p:sp>
        <p:nvSpPr>
          <p:cNvPr id="5" name="Footer Placeholder 4">
            <a:extLst>
              <a:ext uri="{FF2B5EF4-FFF2-40B4-BE49-F238E27FC236}">
                <a16:creationId xmlns:a16="http://schemas.microsoft.com/office/drawing/2014/main" id="{6779C546-62C1-4D79-AFD8-F21B2AEE16C1}"/>
              </a:ext>
            </a:extLst>
          </p:cNvPr>
          <p:cNvSpPr>
            <a:spLocks noGrp="1"/>
          </p:cNvSpPr>
          <p:nvPr>
            <p:ph type="ftr" sz="quarter" idx="3"/>
          </p:nvPr>
        </p:nvSpPr>
        <p:spPr>
          <a:xfrm>
            <a:off x="3517900" y="6284915"/>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D88460A6-75C1-48FE-9ABC-34DD5E544E46}"/>
              </a:ext>
            </a:extLst>
          </p:cNvPr>
          <p:cNvSpPr>
            <a:spLocks noGrp="1"/>
          </p:cNvSpPr>
          <p:nvPr>
            <p:ph type="sldNum" sz="quarter" idx="4"/>
          </p:nvPr>
        </p:nvSpPr>
        <p:spPr>
          <a:xfrm>
            <a:off x="8401050" y="6170615"/>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600">
                <a:solidFill>
                  <a:srgbClr val="FFFFFF"/>
                </a:solidFill>
                <a:latin typeface="Franklin Gothic Book" panose="020B0503020102020204" pitchFamily="34" charset="0"/>
              </a:defRPr>
            </a:lvl1pPr>
          </a:lstStyle>
          <a:p>
            <a:fld id="{336162E2-592F-45D3-9EBE-2F2BFB211836}" type="slidenum">
              <a:rPr lang="en-US" altLang="en-US"/>
              <a:pPr/>
              <a:t>‹#›</a:t>
            </a:fld>
            <a:endParaRPr lang="en-US" altLang="en-US" dirty="0"/>
          </a:p>
        </p:txBody>
      </p:sp>
    </p:spTree>
    <p:extLst>
      <p:ext uri="{BB962C8B-B14F-4D97-AF65-F5344CB8AC3E}">
        <p14:creationId xmlns:p14="http://schemas.microsoft.com/office/powerpoint/2010/main" val="1816022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56F0E02-18B3-42FC-A397-4899D9B15001}"/>
              </a:ext>
            </a:extLst>
          </p:cNvPr>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8" name="Freeform 7">
            <a:extLst>
              <a:ext uri="{FF2B5EF4-FFF2-40B4-BE49-F238E27FC236}">
                <a16:creationId xmlns:a16="http://schemas.microsoft.com/office/drawing/2014/main" id="{8AABE844-88C0-4462-9ACA-518351108DD0}"/>
              </a:ext>
            </a:extLst>
          </p:cNvPr>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 name="Title Placeholder 1">
            <a:extLst>
              <a:ext uri="{FF2B5EF4-FFF2-40B4-BE49-F238E27FC236}">
                <a16:creationId xmlns:a16="http://schemas.microsoft.com/office/drawing/2014/main" id="{3A933652-0F34-494E-95F8-66F53853C783}"/>
              </a:ext>
            </a:extLst>
          </p:cNvPr>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BA51B8EA-3562-463A-84EF-3FE195E8D663}"/>
              </a:ext>
            </a:extLst>
          </p:cNvPr>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80433D2-42DB-4ACD-81DB-1C5FAEFAC8F9}"/>
              </a:ext>
            </a:extLst>
          </p:cNvPr>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7ED75F5A-7CF5-4F69-9BCC-1671E37E9178}" type="datetimeFigureOut">
              <a:rPr lang="en-US"/>
              <a:pPr>
                <a:defRPr/>
              </a:pPr>
              <a:t>1/26/26</a:t>
            </a:fld>
            <a:endParaRPr lang="en-US" dirty="0"/>
          </a:p>
        </p:txBody>
      </p:sp>
      <p:sp>
        <p:nvSpPr>
          <p:cNvPr id="5" name="Footer Placeholder 4">
            <a:extLst>
              <a:ext uri="{FF2B5EF4-FFF2-40B4-BE49-F238E27FC236}">
                <a16:creationId xmlns:a16="http://schemas.microsoft.com/office/drawing/2014/main" id="{4BCCC545-CF21-48C4-B50F-D93146E9CCEE}"/>
              </a:ext>
            </a:extLst>
          </p:cNvPr>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9BEDD086-1B61-470C-8121-CB365DDE3554}"/>
              </a:ext>
            </a:extLst>
          </p:cNvPr>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600">
                <a:solidFill>
                  <a:srgbClr val="FFFFFF"/>
                </a:solidFill>
                <a:latin typeface="Franklin Gothic Book" panose="020B0503020102020204" pitchFamily="34" charset="0"/>
              </a:defRPr>
            </a:lvl1pPr>
          </a:lstStyle>
          <a:p>
            <a:fld id="{D2BE03B3-95D1-4A7E-89D8-458E08D4C76B}" type="slidenum">
              <a:rPr lang="en-US" altLang="en-US"/>
              <a:pPr/>
              <a:t>‹#›</a:t>
            </a:fld>
            <a:endParaRPr lang="en-US" altLang="en-US" dirty="0"/>
          </a:p>
        </p:txBody>
      </p:sp>
    </p:spTree>
    <p:extLst>
      <p:ext uri="{BB962C8B-B14F-4D97-AF65-F5344CB8AC3E}">
        <p14:creationId xmlns:p14="http://schemas.microsoft.com/office/powerpoint/2010/main" val="3895610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4.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4.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4.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4.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4.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4.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4.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4.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4.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4.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4.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4.png"/><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AC250C4A-834A-48F5-84FA-D9AC4CC371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7938"/>
            <a:ext cx="4179888"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4">
            <a:extLst>
              <a:ext uri="{FF2B5EF4-FFF2-40B4-BE49-F238E27FC236}">
                <a16:creationId xmlns:a16="http://schemas.microsoft.com/office/drawing/2014/main" id="{2FA050FB-332B-40B9-BB95-DC5A810F215C}"/>
              </a:ext>
            </a:extLst>
          </p:cNvPr>
          <p:cNvSpPr txBox="1">
            <a:spLocks noChangeArrowheads="1"/>
          </p:cNvSpPr>
          <p:nvPr/>
        </p:nvSpPr>
        <p:spPr bwMode="auto">
          <a:xfrm>
            <a:off x="3857625" y="5410200"/>
            <a:ext cx="502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n-ea"/>
                <a:cs typeface="Arial" panose="020B0604020202020204" pitchFamily="34" charset="0"/>
              </a:rPr>
              <a:t>Jerome Singleton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n-ea"/>
                <a:cs typeface="Arial" panose="020B0604020202020204" pitchFamily="34" charset="0"/>
              </a:rPr>
              <a:t>Commissioner</a:t>
            </a:r>
          </a:p>
        </p:txBody>
      </p:sp>
      <p:sp>
        <p:nvSpPr>
          <p:cNvPr id="8" name="Isosceles Triangle 7">
            <a:extLst>
              <a:ext uri="{FF2B5EF4-FFF2-40B4-BE49-F238E27FC236}">
                <a16:creationId xmlns:a16="http://schemas.microsoft.com/office/drawing/2014/main" id="{3D3FB4B1-7E18-43D1-94ED-50072ADBCE82}"/>
              </a:ext>
            </a:extLst>
          </p:cNvPr>
          <p:cNvSpPr/>
          <p:nvPr/>
        </p:nvSpPr>
        <p:spPr>
          <a:xfrm rot="19715068">
            <a:off x="-1463675" y="1573213"/>
            <a:ext cx="5105400" cy="4267200"/>
          </a:xfrm>
          <a:prstGeom prst="triangle">
            <a:avLst/>
          </a:prstGeom>
          <a:solidFill>
            <a:srgbClr val="DC2424"/>
          </a:solidFill>
          <a:ln>
            <a:solidFill>
              <a:srgbClr val="DC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7" name="Isosceles Triangle 6">
            <a:extLst>
              <a:ext uri="{FF2B5EF4-FFF2-40B4-BE49-F238E27FC236}">
                <a16:creationId xmlns:a16="http://schemas.microsoft.com/office/drawing/2014/main" id="{621F202E-368C-4B96-AAF4-12C1C243FBF2}"/>
              </a:ext>
            </a:extLst>
          </p:cNvPr>
          <p:cNvSpPr/>
          <p:nvPr/>
        </p:nvSpPr>
        <p:spPr>
          <a:xfrm>
            <a:off x="0" y="7938"/>
            <a:ext cx="9144000" cy="6858000"/>
          </a:xfrm>
          <a:prstGeom prst="triangle">
            <a:avLst>
              <a:gd name="adj" fmla="val 10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sp>
        <p:nvSpPr>
          <p:cNvPr id="2" name="TextBox 1">
            <a:extLst>
              <a:ext uri="{FF2B5EF4-FFF2-40B4-BE49-F238E27FC236}">
                <a16:creationId xmlns:a16="http://schemas.microsoft.com/office/drawing/2014/main" id="{A00AC1F5-0D76-4949-8665-2B69AE48B0E4}"/>
              </a:ext>
            </a:extLst>
          </p:cNvPr>
          <p:cNvSpPr txBox="1"/>
          <p:nvPr/>
        </p:nvSpPr>
        <p:spPr>
          <a:xfrm>
            <a:off x="1995779" y="5053848"/>
            <a:ext cx="7343650" cy="1384995"/>
          </a:xfrm>
          <a:prstGeom prst="rect">
            <a:avLst/>
          </a:prstGeom>
          <a:noFill/>
        </p:spPr>
        <p:txBody>
          <a:bodyPr wrap="square" rtlCol="0">
            <a:spAutoFit/>
          </a:bodyPr>
          <a:lstStyle/>
          <a:p>
            <a:pPr algn="ctr"/>
            <a:r>
              <a:rPr lang="en-US" sz="2800" dirty="0"/>
              <a:t>Proposed Changes Constitution and By-Laws</a:t>
            </a:r>
          </a:p>
          <a:p>
            <a:pPr algn="ctr"/>
            <a:endParaRPr lang="en-US" sz="2800" dirty="0"/>
          </a:p>
          <a:p>
            <a:pPr algn="ctr"/>
            <a:r>
              <a:rPr lang="en-US" sz="2800" dirty="0"/>
              <a:t>2026-2027</a:t>
            </a:r>
          </a:p>
        </p:txBody>
      </p:sp>
      <p:pic>
        <p:nvPicPr>
          <p:cNvPr id="22" name="Audio 21">
            <a:extLst>
              <a:ext uri="{FF2B5EF4-FFF2-40B4-BE49-F238E27FC236}">
                <a16:creationId xmlns:a16="http://schemas.microsoft.com/office/drawing/2014/main" id="{D666604B-D08A-139B-16E3-748FAFAC78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408248250"/>
      </p:ext>
    </p:extLst>
  </p:cSld>
  <p:clrMapOvr>
    <a:masterClrMapping/>
  </p:clrMapOvr>
  <mc:AlternateContent xmlns:mc="http://schemas.openxmlformats.org/markup-compatibility/2006" xmlns:p14="http://schemas.microsoft.com/office/powerpoint/2010/main">
    <mc:Choice Requires="p14">
      <p:transition spd="slow" p14:dur="2000" advTm="66942"/>
    </mc:Choice>
    <mc:Fallback xmlns="">
      <p:transition spd="slow" advTm="669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1F791D9-D52A-D5A2-DED1-923E9F96619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480A81E-4811-D24D-74C0-7E6B54406018}"/>
              </a:ext>
            </a:extLst>
          </p:cNvPr>
          <p:cNvSpPr/>
          <p:nvPr/>
        </p:nvSpPr>
        <p:spPr>
          <a:xfrm>
            <a:off x="0" y="20095"/>
            <a:ext cx="9178925" cy="13716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C17EC096-3B73-C3CF-5363-DAC75D7065BC}"/>
              </a:ext>
            </a:extLst>
          </p:cNvPr>
          <p:cNvSpPr>
            <a:spLocks noGrp="1"/>
          </p:cNvSpPr>
          <p:nvPr>
            <p:ph type="title"/>
          </p:nvPr>
        </p:nvSpPr>
        <p:spPr>
          <a:xfrm>
            <a:off x="34925" y="158123"/>
            <a:ext cx="9144000" cy="1095547"/>
          </a:xfrm>
        </p:spPr>
        <p:txBody>
          <a:bodyPr/>
          <a:lstStyle/>
          <a:p>
            <a:pPr algn="ctr"/>
            <a:r>
              <a:rPr lang="en-US" sz="2400" b="1" dirty="0"/>
              <a:t>Constitution</a:t>
            </a:r>
            <a:br>
              <a:rPr lang="en-US" sz="2400" dirty="0"/>
            </a:br>
            <a:r>
              <a:rPr lang="en-US" sz="2400" b="1" dirty="0"/>
              <a:t>Article V  - MEMBERSHIP</a:t>
            </a:r>
            <a:br>
              <a:rPr lang="en-US" sz="2400" dirty="0"/>
            </a:br>
            <a:r>
              <a:rPr lang="en-US" sz="2400" b="1" dirty="0"/>
              <a:t>SECTION 3 – classification and membership (continued)</a:t>
            </a:r>
            <a:endParaRPr lang="en-US" dirty="0"/>
          </a:p>
        </p:txBody>
      </p:sp>
      <p:sp>
        <p:nvSpPr>
          <p:cNvPr id="25610" name="TextBox 11">
            <a:extLst>
              <a:ext uri="{FF2B5EF4-FFF2-40B4-BE49-F238E27FC236}">
                <a16:creationId xmlns:a16="http://schemas.microsoft.com/office/drawing/2014/main" id="{D4E95BBC-9BCF-B673-72B7-A53801545D09}"/>
              </a:ext>
            </a:extLst>
          </p:cNvPr>
          <p:cNvSpPr txBox="1">
            <a:spLocks noChangeArrowheads="1"/>
          </p:cNvSpPr>
          <p:nvPr/>
        </p:nvSpPr>
        <p:spPr bwMode="auto">
          <a:xfrm>
            <a:off x="679500" y="1473848"/>
            <a:ext cx="7775473" cy="269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David Padilla, Christ Church Episcopal School  &amp;</a:t>
            </a:r>
          </a:p>
          <a:p>
            <a:pPr algn="ctr">
              <a:spcBef>
                <a:spcPts val="0"/>
              </a:spcBef>
            </a:pPr>
            <a:r>
              <a:rPr lang="en-US" sz="1400" dirty="0">
                <a:solidFill>
                  <a:schemeClr val="tx2"/>
                </a:solidFill>
              </a:rPr>
              <a:t>Jimmy Armstrong, Greer Middle College Charter High School</a:t>
            </a:r>
          </a:p>
          <a:p>
            <a:pPr algn="just"/>
            <a:endParaRPr lang="en-US" sz="1200" dirty="0">
              <a:solidFill>
                <a:schemeClr val="tx2"/>
              </a:solidFill>
            </a:endParaRPr>
          </a:p>
          <a:p>
            <a:pPr algn="just"/>
            <a:r>
              <a:rPr lang="en-US" sz="1200" dirty="0">
                <a:solidFill>
                  <a:schemeClr val="tx2"/>
                </a:solidFill>
              </a:rPr>
              <a:t>Rationale:  </a:t>
            </a:r>
            <a:r>
              <a:rPr lang="en-US" sz="1200" b="0" dirty="0">
                <a:solidFill>
                  <a:schemeClr val="tx2"/>
                </a:solidFill>
              </a:rPr>
              <a:t>The purpose of this provision is to ensure that students who have been part of a school community since early grades are not treated as transfers made for athletic purposes. These students and their families made their educational decisions long before high-school athletic participation was a factor, and their continued enrollment reflects academic, faith-based, or family priorities rather than competitive intent.</a:t>
            </a:r>
          </a:p>
          <a:p>
            <a:pPr algn="just"/>
            <a:r>
              <a:rPr lang="en-US" sz="1200" b="0" dirty="0">
                <a:solidFill>
                  <a:schemeClr val="tx2"/>
                </a:solidFill>
              </a:rPr>
              <a:t>Applying a multiplier to these students misrepresents the nature of their enrollment and artificially inflates a school’s classification numbers. This exception ensures fairness, maintains the integrity of the reclassification process, and prevents unintended consequences for families who made early educational choices unrelated to athletics.</a:t>
            </a:r>
          </a:p>
          <a:p>
            <a:pPr algn="just"/>
            <a:r>
              <a:rPr lang="en-US" sz="1200" b="0" dirty="0">
                <a:solidFill>
                  <a:schemeClr val="tx2"/>
                </a:solidFill>
              </a:rPr>
              <a:t> </a:t>
            </a:r>
          </a:p>
        </p:txBody>
      </p:sp>
    </p:spTree>
    <p:extLst>
      <p:ext uri="{BB962C8B-B14F-4D97-AF65-F5344CB8AC3E}">
        <p14:creationId xmlns:p14="http://schemas.microsoft.com/office/powerpoint/2010/main" val="404776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31FEC29-4233-A8F2-F109-E4EE24976FC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C17DAC9-E841-42B1-8880-E9B3B29DB783}"/>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3B763613-206B-D7B6-B3AF-0FDEB154BCFA}"/>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1B – south </a:t>
            </a:r>
            <a:r>
              <a:rPr lang="en-US" sz="2400" b="1" dirty="0" err="1"/>
              <a:t>carolina</a:t>
            </a:r>
            <a:r>
              <a:rPr lang="en-US" sz="2400" b="1" dirty="0"/>
              <a:t> high school league officers and executive committee</a:t>
            </a:r>
            <a:endParaRPr lang="en-US" dirty="0"/>
          </a:p>
        </p:txBody>
      </p:sp>
      <p:sp>
        <p:nvSpPr>
          <p:cNvPr id="25610" name="TextBox 11">
            <a:extLst>
              <a:ext uri="{FF2B5EF4-FFF2-40B4-BE49-F238E27FC236}">
                <a16:creationId xmlns:a16="http://schemas.microsoft.com/office/drawing/2014/main" id="{C10AA784-B8A2-590A-E5CD-C2EADDD154BA}"/>
              </a:ext>
            </a:extLst>
          </p:cNvPr>
          <p:cNvSpPr txBox="1">
            <a:spLocks noChangeArrowheads="1"/>
          </p:cNvSpPr>
          <p:nvPr/>
        </p:nvSpPr>
        <p:spPr bwMode="auto">
          <a:xfrm>
            <a:off x="679500" y="1473848"/>
            <a:ext cx="777547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r">
              <a:spcBef>
                <a:spcPts val="0"/>
              </a:spcBef>
            </a:pPr>
            <a:r>
              <a:rPr lang="en-US" sz="1400" dirty="0">
                <a:solidFill>
                  <a:schemeClr val="tx2"/>
                </a:solidFill>
              </a:rPr>
              <a:t>Submitted by: Dr. Burke Royster Superintendents – Greenville County, with the following co-sponsors: Anderson 1, 2, 3, 4 &amp; 5, Abbeville County Schools; Beaufort County Schools, Charleston County Schools, Cherokee County Schools, Chesterfield County Schools; Clover (York 2); Darlington County Schools, Florence 2 and 5, Fort Mill School District (York 4), Georgetown County School District, Greenwood School District 52, Horry County Schools, Kershaw County Schools, Lancaster County School District, Lexington 1, Oconee County Schools, Pickens County Schools, Richland District 2, Rock Hill (York 3), South Carolina Public Charter School District, Spartanburg 1, 2, 3, 4, 5, 6, and 7</a:t>
            </a:r>
          </a:p>
          <a:p>
            <a:pPr algn="just"/>
            <a:endParaRPr lang="en-US" sz="1200" dirty="0">
              <a:solidFill>
                <a:schemeClr val="tx2"/>
              </a:solidFill>
            </a:endParaRPr>
          </a:p>
          <a:p>
            <a:pPr algn="just"/>
            <a:r>
              <a:rPr lang="en-US" sz="1200" dirty="0">
                <a:solidFill>
                  <a:schemeClr val="tx2"/>
                </a:solidFill>
              </a:rPr>
              <a:t>Currently Reads:</a:t>
            </a:r>
          </a:p>
          <a:p>
            <a:pPr marL="228600" indent="-228600" algn="just">
              <a:buAutoNum type="alphaUcPeriod" startAt="2"/>
            </a:pPr>
            <a:r>
              <a:rPr lang="en-US" sz="1200" b="0" dirty="0">
                <a:solidFill>
                  <a:schemeClr val="tx2"/>
                </a:solidFill>
              </a:rPr>
              <a:t>The governing body shall be the South Carolina High School League Executive Committee composed of the president, the vice president and the following:</a:t>
            </a:r>
          </a:p>
          <a:p>
            <a:pPr marL="342900" lvl="0" indent="-342900" algn="just">
              <a:buFont typeface="+mj-lt"/>
              <a:buAutoNum type="arabicPeriod"/>
            </a:pPr>
            <a:r>
              <a:rPr lang="en-US" sz="1200" b="0" dirty="0">
                <a:solidFill>
                  <a:schemeClr val="tx2"/>
                </a:solidFill>
              </a:rPr>
              <a:t>Administrators (superintendents, assistant superintendents, secondary principals or assistant principals) representing each class and elected by their class delegates of the Legislative Assembly.</a:t>
            </a:r>
          </a:p>
          <a:p>
            <a:pPr marL="342900" lvl="0" indent="-342900" algn="just">
              <a:buFont typeface="+mj-lt"/>
              <a:buAutoNum type="arabicPeriod"/>
            </a:pPr>
            <a:r>
              <a:rPr lang="en-US" sz="1200" b="0" dirty="0">
                <a:solidFill>
                  <a:schemeClr val="tx2"/>
                </a:solidFill>
              </a:rPr>
              <a:t>The State Superintendent of Education or a designee, which designee shall be an employee of the State Department of Education.</a:t>
            </a:r>
          </a:p>
          <a:p>
            <a:pPr marL="342900" lvl="0" indent="-342900" algn="just">
              <a:buFont typeface="+mj-lt"/>
              <a:buAutoNum type="arabicPeriod"/>
            </a:pPr>
            <a:r>
              <a:rPr lang="en-US" sz="1200" b="0" dirty="0">
                <a:solidFill>
                  <a:schemeClr val="tx2"/>
                </a:solidFill>
              </a:rPr>
              <a:t>A representative of the South Carolina Association of School Superintendents, elected by the said Association, which person is actively serving as a superintendent.</a:t>
            </a:r>
          </a:p>
          <a:p>
            <a:pPr marL="342900" lvl="0" indent="-342900" algn="just">
              <a:buFont typeface="+mj-lt"/>
              <a:buAutoNum type="arabicPeriod"/>
            </a:pPr>
            <a:r>
              <a:rPr lang="en-US" sz="1200" b="0" dirty="0">
                <a:solidFill>
                  <a:schemeClr val="tx2"/>
                </a:solidFill>
              </a:rPr>
              <a:t>A representative of the South Carolina Association of Secondary School Principals, elected by said Association, which person is actively serving as a high school principal.</a:t>
            </a:r>
          </a:p>
          <a:p>
            <a:pPr marL="342900" lvl="0" indent="-342900" algn="just">
              <a:buFont typeface="+mj-lt"/>
              <a:buAutoNum type="arabicPeriod"/>
            </a:pPr>
            <a:r>
              <a:rPr lang="en-US" sz="1200" b="0" dirty="0">
                <a:solidFill>
                  <a:schemeClr val="tx2"/>
                </a:solidFill>
              </a:rPr>
              <a:t>A representative of the South Carolina School Boards Association, elected by said Association, which person is actively serving as a board member.</a:t>
            </a:r>
          </a:p>
          <a:p>
            <a:pPr marL="342900" lvl="0" indent="-342900" algn="just">
              <a:buFont typeface="+mj-lt"/>
              <a:buAutoNum type="arabicPeriod"/>
            </a:pPr>
            <a:r>
              <a:rPr lang="en-US" sz="1200" b="0" dirty="0">
                <a:solidFill>
                  <a:schemeClr val="tx2"/>
                </a:solidFill>
              </a:rPr>
              <a:t>A representative of the South Carolina Athletic Coaches Association, elected by said association and actively coaching at the high school level in a member school.</a:t>
            </a:r>
          </a:p>
        </p:txBody>
      </p:sp>
      <p:pic>
        <p:nvPicPr>
          <p:cNvPr id="11" name="Audio 10">
            <a:extLst>
              <a:ext uri="{FF2B5EF4-FFF2-40B4-BE49-F238E27FC236}">
                <a16:creationId xmlns:a16="http://schemas.microsoft.com/office/drawing/2014/main" id="{70198E45-478F-EBC5-B7C9-36C5C7AC5E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37535841"/>
      </p:ext>
    </p:extLst>
  </p:cSld>
  <p:clrMapOvr>
    <a:masterClrMapping/>
  </p:clrMapOvr>
  <mc:AlternateContent xmlns:mc="http://schemas.openxmlformats.org/markup-compatibility/2006" xmlns:p14="http://schemas.microsoft.com/office/powerpoint/2010/main">
    <mc:Choice Requires="p14">
      <p:transition spd="slow" p14:dur="2000" advTm="42037"/>
    </mc:Choice>
    <mc:Fallback xmlns="">
      <p:transition spd="slow" advTm="420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913A642-6477-770C-9921-816173F49A8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631F1BF-2A72-1EE0-2395-D4675FB6053F}"/>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853C8CEB-8BFD-79E4-0F64-9BB06131E4FB}"/>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1B – south </a:t>
            </a:r>
            <a:r>
              <a:rPr lang="en-US" sz="2400" b="1" dirty="0" err="1"/>
              <a:t>carolina</a:t>
            </a:r>
            <a:r>
              <a:rPr lang="en-US" sz="2400" b="1" dirty="0"/>
              <a:t> high school league officers and executive committee (continued)</a:t>
            </a:r>
            <a:endParaRPr lang="en-US" dirty="0"/>
          </a:p>
        </p:txBody>
      </p:sp>
      <p:sp>
        <p:nvSpPr>
          <p:cNvPr id="25610" name="TextBox 11">
            <a:extLst>
              <a:ext uri="{FF2B5EF4-FFF2-40B4-BE49-F238E27FC236}">
                <a16:creationId xmlns:a16="http://schemas.microsoft.com/office/drawing/2014/main" id="{AC91525A-594C-0977-C1F1-DC1A95D8A826}"/>
              </a:ext>
            </a:extLst>
          </p:cNvPr>
          <p:cNvSpPr txBox="1">
            <a:spLocks noChangeArrowheads="1"/>
          </p:cNvSpPr>
          <p:nvPr/>
        </p:nvSpPr>
        <p:spPr bwMode="auto">
          <a:xfrm>
            <a:off x="679500" y="1473848"/>
            <a:ext cx="7775473" cy="432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r">
              <a:spcBef>
                <a:spcPts val="0"/>
              </a:spcBef>
            </a:pPr>
            <a:r>
              <a:rPr lang="en-US" sz="1400" dirty="0">
                <a:solidFill>
                  <a:schemeClr val="tx2"/>
                </a:solidFill>
              </a:rPr>
              <a:t>Submitted by: Dr. Burke Royster Superintendents – Greenville County, with the following co-sponsors: Anderson 1, 2, 3, 4 &amp; 5, Abbeville County Schools; Beaufort County Schools, Charleston County Schools, Cherokee County Schools, Chesterfield County Schools; Clover (York 2); Darlington County Schools, Florence 2 and 5, Fort Mill School District (York 4), Georgetown County School District, Greenwood School District 52, Horry County Schools, Kershaw County Schools, Lancaster County School District, Lexington 1, Oconee County Schools, Pickens County Schools, Richland District 2, Rock Hill (York 3), South Carolina Public Charter School District, Spartanburg 1, 2, 3, 4, 5, 6, and 7</a:t>
            </a:r>
          </a:p>
          <a:p>
            <a:pPr algn="just"/>
            <a:endParaRPr lang="en-US" sz="1200" dirty="0">
              <a:solidFill>
                <a:schemeClr val="tx2"/>
              </a:solidFill>
            </a:endParaRPr>
          </a:p>
          <a:p>
            <a:pPr marL="228600" indent="-228600">
              <a:buFont typeface="+mj-lt"/>
              <a:buAutoNum type="arabicPeriod" startAt="7"/>
            </a:pPr>
            <a:r>
              <a:rPr lang="en-US" sz="1200" b="0" dirty="0">
                <a:solidFill>
                  <a:schemeClr val="tx2"/>
                </a:solidFill>
              </a:rPr>
              <a:t>A representative of the associate members of the South Carolina High School League, elected by these members.</a:t>
            </a:r>
          </a:p>
          <a:p>
            <a:pPr marL="228600" indent="-228600">
              <a:buFont typeface="+mj-lt"/>
              <a:buAutoNum type="arabicPeriod" startAt="7"/>
            </a:pPr>
            <a:r>
              <a:rPr lang="en-US" sz="1200" b="0" dirty="0">
                <a:solidFill>
                  <a:schemeClr val="tx2"/>
                </a:solidFill>
              </a:rPr>
              <a:t>A representative of the certified game officials of the South Carolina High School League, elected by the game officials, which person is actively serving as a game official.</a:t>
            </a:r>
          </a:p>
          <a:p>
            <a:pPr marL="228600" indent="-228600">
              <a:buFont typeface="+mj-lt"/>
              <a:buAutoNum type="arabicPeriod" startAt="7"/>
            </a:pPr>
            <a:r>
              <a:rPr lang="en-US" sz="1200" b="0" dirty="0">
                <a:solidFill>
                  <a:schemeClr val="tx2"/>
                </a:solidFill>
              </a:rPr>
              <a:t>A representative of the South Carolina Athletic Administrators Association, elected by the said Association and currently serving as an athletics director at the high school level or district athletics director over multiple high schools.</a:t>
            </a:r>
          </a:p>
          <a:p>
            <a:pPr marL="228600" indent="-228600">
              <a:buFont typeface="+mj-lt"/>
              <a:buAutoNum type="arabicPeriod" startAt="7"/>
            </a:pPr>
            <a:r>
              <a:rPr lang="en-US" sz="1200" b="0" dirty="0">
                <a:solidFill>
                  <a:schemeClr val="tx2"/>
                </a:solidFill>
              </a:rPr>
              <a:t>Up to five members at large, representing superintendents, assistant superintendents, and principals may be appointed by the South Carolina High School League Executive Committee to insure gender, geographical, ethnic, private schools and charter schools representation. Up to three of the at-large members will be selected by the S.C. Association of School Administrators to insure gender, geographical and ethnic representation. Geographical areas for representation are as defined in the Bylaws.</a:t>
            </a:r>
          </a:p>
        </p:txBody>
      </p:sp>
    </p:spTree>
    <p:extLst>
      <p:ext uri="{BB962C8B-B14F-4D97-AF65-F5344CB8AC3E}">
        <p14:creationId xmlns:p14="http://schemas.microsoft.com/office/powerpoint/2010/main" val="311061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B29E670-BFDD-F9A5-8126-13DA459D36E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03E4226-23B1-9FBC-1B49-A254E1923171}"/>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E6A520F5-C9A4-11F5-5E38-242FBD93E97B}"/>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1B – south </a:t>
            </a:r>
            <a:r>
              <a:rPr lang="en-US" sz="2400" b="1" dirty="0" err="1"/>
              <a:t>carolina</a:t>
            </a:r>
            <a:r>
              <a:rPr lang="en-US" sz="2400" b="1" dirty="0"/>
              <a:t> high school league officers and executive committee (continued)</a:t>
            </a:r>
            <a:endParaRPr lang="en-US" dirty="0"/>
          </a:p>
        </p:txBody>
      </p:sp>
      <p:sp>
        <p:nvSpPr>
          <p:cNvPr id="25610" name="TextBox 11">
            <a:extLst>
              <a:ext uri="{FF2B5EF4-FFF2-40B4-BE49-F238E27FC236}">
                <a16:creationId xmlns:a16="http://schemas.microsoft.com/office/drawing/2014/main" id="{C5D40A3D-4753-A142-93C4-A0A365065104}"/>
              </a:ext>
            </a:extLst>
          </p:cNvPr>
          <p:cNvSpPr txBox="1">
            <a:spLocks noChangeArrowheads="1"/>
          </p:cNvSpPr>
          <p:nvPr/>
        </p:nvSpPr>
        <p:spPr bwMode="auto">
          <a:xfrm>
            <a:off x="679500" y="1473848"/>
            <a:ext cx="7775473" cy="519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r">
              <a:spcBef>
                <a:spcPts val="0"/>
              </a:spcBef>
            </a:pPr>
            <a:r>
              <a:rPr lang="en-US" sz="1400" dirty="0">
                <a:solidFill>
                  <a:schemeClr val="tx2"/>
                </a:solidFill>
              </a:rPr>
              <a:t>Submitted by: Dr. Burke Royster Superintendents – Greenville County, with the following co-sponsors: Anderson 1, 2, 3, 4 &amp; 5, Abbeville County Schools; Beaufort County Schools, Charleston County Schools, Cherokee County Schools, Chesterfield County Schools; Clover (York 2); Darlington County Schools, Florence 2 and 5, Fort Mill School District (York 4), Georgetown County School District, Greenwood School District 52, Horry County Schools, Kershaw County Schools, Lancaster County School District, Lexington 1, Oconee County Schools, Pickens County Schools, Richland District 2, Rock Hill (York 3), South Carolina Public Charter School District, Spartanburg 1, 2, 3, 4, 5, 6, and 7</a:t>
            </a:r>
          </a:p>
          <a:p>
            <a:pPr algn="just"/>
            <a:r>
              <a:rPr lang="en-US" sz="1200" dirty="0">
                <a:solidFill>
                  <a:schemeClr val="tx2"/>
                </a:solidFill>
              </a:rPr>
              <a:t>Change to Read:</a:t>
            </a:r>
          </a:p>
          <a:p>
            <a:pPr algn="just"/>
            <a:r>
              <a:rPr lang="en-US" sz="1200" b="0" dirty="0">
                <a:solidFill>
                  <a:schemeClr val="tx2"/>
                </a:solidFill>
              </a:rPr>
              <a:t>B. The governing body shall be the South Carolina High School League Executive Committee composed of the president, the vice president and the following:</a:t>
            </a:r>
          </a:p>
          <a:p>
            <a:pPr algn="just"/>
            <a:r>
              <a:rPr lang="en-US" sz="1200" b="0" dirty="0">
                <a:solidFill>
                  <a:schemeClr val="tx2"/>
                </a:solidFill>
                <a:highlight>
                  <a:srgbClr val="C0C0C0"/>
                </a:highlight>
              </a:rPr>
              <a:t>The amendments in order, change to:</a:t>
            </a:r>
          </a:p>
          <a:p>
            <a:pPr algn="just"/>
            <a:r>
              <a:rPr lang="en-US" sz="1200" b="0" dirty="0">
                <a:solidFill>
                  <a:schemeClr val="tx2"/>
                </a:solidFill>
                <a:highlight>
                  <a:srgbClr val="C0C0C0"/>
                </a:highlight>
              </a:rPr>
              <a:t>In a 6 Classification Structure, Six (6) Superintendents (or designated district level administrator), and One (1) At Large Superintendent selected by the South Carolina Association of School Administrators, with one representing each classification.</a:t>
            </a:r>
          </a:p>
          <a:p>
            <a:pPr algn="just"/>
            <a:r>
              <a:rPr lang="en-US" sz="1200" b="0" dirty="0">
                <a:solidFill>
                  <a:schemeClr val="tx2"/>
                </a:solidFill>
                <a:highlight>
                  <a:srgbClr val="C0C0C0"/>
                </a:highlight>
              </a:rPr>
              <a:t>In a 6 Classification Structure, Six (6) Principals, who shall be members of the SCASA Secondary Affiliate, one representing each classification, selected by the classification.</a:t>
            </a:r>
          </a:p>
          <a:p>
            <a:pPr algn="just"/>
            <a:r>
              <a:rPr lang="en-US" sz="1200" b="0" dirty="0">
                <a:solidFill>
                  <a:schemeClr val="tx2"/>
                </a:solidFill>
                <a:highlight>
                  <a:srgbClr val="C0C0C0"/>
                </a:highlight>
              </a:rPr>
              <a:t>In a 6 Classification Structure, Six (6) Athletic Administrators, who shall be members of the South Carolina Athletic Administrators Association, one representing each classification, selected by the classification.</a:t>
            </a:r>
          </a:p>
          <a:p>
            <a:pPr algn="just"/>
            <a:r>
              <a:rPr lang="en-US" sz="1200" b="0" dirty="0">
                <a:solidFill>
                  <a:schemeClr val="tx2"/>
                </a:solidFill>
                <a:highlight>
                  <a:srgbClr val="C0C0C0"/>
                </a:highlight>
              </a:rPr>
              <a:t>In a 5 Classification Structure, Five (5) Superintendents (or designated district level administrator), selected by the South Carolina Association of School Administrators, with one representing each classification.</a:t>
            </a:r>
          </a:p>
          <a:p>
            <a:pPr algn="just"/>
            <a:r>
              <a:rPr lang="en-US" sz="1200" b="0" dirty="0">
                <a:solidFill>
                  <a:schemeClr val="tx2"/>
                </a:solidFill>
                <a:highlight>
                  <a:srgbClr val="C0C0C0"/>
                </a:highlight>
              </a:rPr>
              <a:t>In a 5 Classification Structure, Five (5) Principals, who shall be members of the SCASA Secondary Affiliate, one representing each classification, selected by the classification.</a:t>
            </a:r>
          </a:p>
        </p:txBody>
      </p:sp>
    </p:spTree>
    <p:extLst>
      <p:ext uri="{BB962C8B-B14F-4D97-AF65-F5344CB8AC3E}">
        <p14:creationId xmlns:p14="http://schemas.microsoft.com/office/powerpoint/2010/main" val="40626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9CC323F-6034-3B05-56A4-FADA4E0FBBE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9300104-D931-EF86-C154-82E00221D1C9}"/>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23A19EC7-83FF-07BB-E327-11672B861560}"/>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1B – south </a:t>
            </a:r>
            <a:r>
              <a:rPr lang="en-US" sz="2400" b="1" dirty="0" err="1"/>
              <a:t>carolina</a:t>
            </a:r>
            <a:r>
              <a:rPr lang="en-US" sz="2400" b="1" dirty="0"/>
              <a:t> high school league officers and executive committee (continued)</a:t>
            </a:r>
            <a:endParaRPr lang="en-US" dirty="0"/>
          </a:p>
        </p:txBody>
      </p:sp>
      <p:sp>
        <p:nvSpPr>
          <p:cNvPr id="25610" name="TextBox 11">
            <a:extLst>
              <a:ext uri="{FF2B5EF4-FFF2-40B4-BE49-F238E27FC236}">
                <a16:creationId xmlns:a16="http://schemas.microsoft.com/office/drawing/2014/main" id="{8C5443E1-D10B-A861-E278-4C08FC2E28EB}"/>
              </a:ext>
            </a:extLst>
          </p:cNvPr>
          <p:cNvSpPr txBox="1">
            <a:spLocks noChangeArrowheads="1"/>
          </p:cNvSpPr>
          <p:nvPr/>
        </p:nvSpPr>
        <p:spPr bwMode="auto">
          <a:xfrm>
            <a:off x="679500" y="1473848"/>
            <a:ext cx="7775473"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r">
              <a:spcBef>
                <a:spcPts val="0"/>
              </a:spcBef>
            </a:pPr>
            <a:r>
              <a:rPr lang="en-US" sz="1400" dirty="0">
                <a:solidFill>
                  <a:schemeClr val="tx2"/>
                </a:solidFill>
              </a:rPr>
              <a:t>Submitted by: Dr. Burke Royster Superintendents – Greenville County, with the following co-sponsors: Anderson 1, 2, 3, 4 &amp; 5, Abbeville County Schools; Beaufort County Schools, Charleston County Schools, Cherokee County Schools, Chesterfield County Schools; Clover (York 2); Darlington County Schools, Florence 2 and 5, Fort Mill School District (York 4), Georgetown County School District, Greenwood School District 52, Horry County Schools, Kershaw County Schools, Lancaster County School District, Lexington 1, Oconee County Schools, Pickens County Schools, Richland District 2, Rock Hill (York 3), South Carolina Public Charter School District, Spartanburg 1, 2, 3, 4, 5, 6, and 7</a:t>
            </a:r>
          </a:p>
          <a:p>
            <a:pPr algn="r">
              <a:spcBef>
                <a:spcPts val="0"/>
              </a:spcBef>
            </a:pPr>
            <a:endParaRPr lang="en-US" sz="1400" dirty="0">
              <a:solidFill>
                <a:schemeClr val="tx2"/>
              </a:solidFill>
            </a:endParaRPr>
          </a:p>
          <a:p>
            <a:pPr algn="just">
              <a:spcBef>
                <a:spcPts val="0"/>
              </a:spcBef>
            </a:pPr>
            <a:r>
              <a:rPr lang="en-US" sz="1200" b="0" dirty="0">
                <a:solidFill>
                  <a:schemeClr val="tx2"/>
                </a:solidFill>
                <a:highlight>
                  <a:srgbClr val="C0C0C0"/>
                </a:highlight>
              </a:rPr>
              <a:t>In a 5 Classification Structure, Five (5) Athletic Administrators, who shall be members of the South Carolina Athletic Administrators Association, one representing each classification, selected by the classification.</a:t>
            </a:r>
          </a:p>
          <a:p>
            <a:pPr algn="just">
              <a:spcBef>
                <a:spcPts val="0"/>
              </a:spcBef>
            </a:pPr>
            <a:endParaRPr lang="en-US" sz="1200" b="0" dirty="0">
              <a:solidFill>
                <a:schemeClr val="tx2"/>
              </a:solidFill>
              <a:highlight>
                <a:srgbClr val="C0C0C0"/>
              </a:highlight>
            </a:endParaRPr>
          </a:p>
          <a:p>
            <a:pPr algn="just">
              <a:spcBef>
                <a:spcPts val="0"/>
              </a:spcBef>
            </a:pPr>
            <a:r>
              <a:rPr lang="en-US" sz="1200" b="0" dirty="0">
                <a:solidFill>
                  <a:schemeClr val="tx2"/>
                </a:solidFill>
                <a:highlight>
                  <a:srgbClr val="C0C0C0"/>
                </a:highlight>
              </a:rPr>
              <a:t>In a 4 Classification Structure, Four (4) Superintendents (or designated district level administrator), and One (1) At Large Superintendent selected by the South Carolina Association of School Administrators, with one of the four representing each classification.</a:t>
            </a:r>
          </a:p>
          <a:p>
            <a:pPr algn="just">
              <a:spcBef>
                <a:spcPts val="0"/>
              </a:spcBef>
            </a:pPr>
            <a:endParaRPr lang="en-US" sz="1200" b="0" dirty="0">
              <a:solidFill>
                <a:schemeClr val="tx2"/>
              </a:solidFill>
              <a:highlight>
                <a:srgbClr val="C0C0C0"/>
              </a:highlight>
            </a:endParaRPr>
          </a:p>
          <a:p>
            <a:pPr algn="just">
              <a:spcBef>
                <a:spcPts val="0"/>
              </a:spcBef>
            </a:pPr>
            <a:r>
              <a:rPr lang="en-US" sz="1200" b="0" dirty="0">
                <a:solidFill>
                  <a:schemeClr val="tx2"/>
                </a:solidFill>
                <a:highlight>
                  <a:srgbClr val="C0C0C0"/>
                </a:highlight>
              </a:rPr>
              <a:t>In a 4 Classification Structure, Four (4) Principals, who shall be members of the SCASA Secondary Affiliate, one representing each classification, selected by the classification.</a:t>
            </a:r>
          </a:p>
          <a:p>
            <a:pPr algn="just">
              <a:spcBef>
                <a:spcPts val="0"/>
              </a:spcBef>
            </a:pPr>
            <a:endParaRPr lang="en-US" sz="1200" b="0" dirty="0">
              <a:solidFill>
                <a:schemeClr val="tx2"/>
              </a:solidFill>
              <a:highlight>
                <a:srgbClr val="C0C0C0"/>
              </a:highlight>
            </a:endParaRPr>
          </a:p>
          <a:p>
            <a:pPr algn="just">
              <a:spcBef>
                <a:spcPts val="0"/>
              </a:spcBef>
            </a:pPr>
            <a:r>
              <a:rPr lang="en-US" sz="1200" b="0" dirty="0">
                <a:solidFill>
                  <a:schemeClr val="tx2"/>
                </a:solidFill>
                <a:highlight>
                  <a:srgbClr val="C0C0C0"/>
                </a:highlight>
              </a:rPr>
              <a:t>In a 4 Classification Structure, Four (4) Athletic Administrators, who shall be members of the South Carolina Athletic Administrators Association, one representing each classification, selected by the classification.</a:t>
            </a:r>
          </a:p>
          <a:p>
            <a:pPr algn="just">
              <a:spcBef>
                <a:spcPts val="0"/>
              </a:spcBef>
            </a:pPr>
            <a:endParaRPr lang="en-US" sz="1200" b="0" dirty="0">
              <a:solidFill>
                <a:schemeClr val="tx2"/>
              </a:solidFill>
              <a:highlight>
                <a:srgbClr val="C0C0C0"/>
              </a:highlight>
            </a:endParaRPr>
          </a:p>
          <a:p>
            <a:pPr algn="just">
              <a:spcBef>
                <a:spcPts val="0"/>
              </a:spcBef>
            </a:pPr>
            <a:r>
              <a:rPr lang="en-US" sz="1200" b="0" dirty="0">
                <a:solidFill>
                  <a:schemeClr val="tx2"/>
                </a:solidFill>
                <a:highlight>
                  <a:srgbClr val="C0C0C0"/>
                </a:highlight>
              </a:rPr>
              <a:t>In a 3 Classification Structure, Three (3) Superintendents (or designated district level administrator), selected by the South Carolina Association of School Administrators, with two representing each classification.</a:t>
            </a:r>
          </a:p>
          <a:p>
            <a:pPr algn="just">
              <a:spcBef>
                <a:spcPts val="0"/>
              </a:spcBef>
            </a:pPr>
            <a:endParaRPr lang="en-US" sz="1200" b="0" dirty="0">
              <a:solidFill>
                <a:schemeClr val="tx2"/>
              </a:solidFill>
              <a:highlight>
                <a:srgbClr val="C0C0C0"/>
              </a:highlight>
            </a:endParaRPr>
          </a:p>
          <a:p>
            <a:pPr algn="just">
              <a:spcBef>
                <a:spcPts val="0"/>
              </a:spcBef>
            </a:pPr>
            <a:r>
              <a:rPr lang="en-US" sz="1200" b="0" dirty="0">
                <a:solidFill>
                  <a:schemeClr val="tx2"/>
                </a:solidFill>
                <a:highlight>
                  <a:srgbClr val="C0C0C0"/>
                </a:highlight>
              </a:rPr>
              <a:t>In a 3 Classification Structure, Three (3) Principals, who shall be members of the SCASA Secondary Affiliate, one representing each classification, selected by the classification.</a:t>
            </a:r>
          </a:p>
        </p:txBody>
      </p:sp>
    </p:spTree>
    <p:extLst>
      <p:ext uri="{BB962C8B-B14F-4D97-AF65-F5344CB8AC3E}">
        <p14:creationId xmlns:p14="http://schemas.microsoft.com/office/powerpoint/2010/main" val="3122353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12FA1B5-CD39-9405-936A-96E44D79DB4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208F8D1-573A-73C5-0D63-002360FDC6BB}"/>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9521BA76-A719-36E9-3267-13DF404FA364}"/>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1B – south </a:t>
            </a:r>
            <a:r>
              <a:rPr lang="en-US" sz="2400" b="1" dirty="0" err="1"/>
              <a:t>carolina</a:t>
            </a:r>
            <a:r>
              <a:rPr lang="en-US" sz="2400" b="1" dirty="0"/>
              <a:t> high school league officers and executive committee (continued)</a:t>
            </a:r>
            <a:endParaRPr lang="en-US" dirty="0"/>
          </a:p>
        </p:txBody>
      </p:sp>
      <p:sp>
        <p:nvSpPr>
          <p:cNvPr id="25610" name="TextBox 11">
            <a:extLst>
              <a:ext uri="{FF2B5EF4-FFF2-40B4-BE49-F238E27FC236}">
                <a16:creationId xmlns:a16="http://schemas.microsoft.com/office/drawing/2014/main" id="{24051AD8-9D1F-7E7A-ACC3-E5AAEF7C112C}"/>
              </a:ext>
            </a:extLst>
          </p:cNvPr>
          <p:cNvSpPr txBox="1">
            <a:spLocks noChangeArrowheads="1"/>
          </p:cNvSpPr>
          <p:nvPr/>
        </p:nvSpPr>
        <p:spPr bwMode="auto">
          <a:xfrm>
            <a:off x="679500" y="1473848"/>
            <a:ext cx="7775473" cy="454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r">
              <a:spcBef>
                <a:spcPts val="0"/>
              </a:spcBef>
            </a:pPr>
            <a:r>
              <a:rPr lang="en-US" sz="1400" dirty="0">
                <a:solidFill>
                  <a:schemeClr val="tx2"/>
                </a:solidFill>
              </a:rPr>
              <a:t>Submitted by: Dr. Burke Royster Superintendents – Greenville County, with the following co-sponsors: Anderson 1, 2, 3, 4 &amp; 5, Abbeville County Schools; Beaufort County Schools, Charleston County Schools, Cherokee County Schools, Chesterfield County Schools; Clover (York 2); Darlington County Schools, Florence 2 and 5, Fort Mill School District (York 4), Georgetown County School District, Greenwood School District 52, Horry County Schools, Kershaw County Schools, Lancaster County School District, Lexington 1, Oconee County Schools, Pickens County Schools, Richland District 2, Rock Hill (York 3), South Carolina Public Charter School District, Spartanburg 1, 2, 3, 4, 5, 6, and 7</a:t>
            </a:r>
          </a:p>
          <a:p>
            <a:pPr algn="r">
              <a:spcBef>
                <a:spcPts val="0"/>
              </a:spcBef>
            </a:pPr>
            <a:endParaRPr lang="en-US" sz="1400" dirty="0">
              <a:solidFill>
                <a:schemeClr val="tx2"/>
              </a:solidFill>
            </a:endParaRPr>
          </a:p>
          <a:p>
            <a:pPr algn="just"/>
            <a:r>
              <a:rPr lang="en-US" sz="1200" b="0" dirty="0">
                <a:solidFill>
                  <a:schemeClr val="tx2"/>
                </a:solidFill>
                <a:highlight>
                  <a:srgbClr val="C0C0C0"/>
                </a:highlight>
              </a:rPr>
              <a:t>In a 3 Classification Structure, Three (3) Athletic Administrators, who shall be members of the South Carolina Athletic Administrators Association, one representing each classification, selected by the classification.</a:t>
            </a:r>
          </a:p>
          <a:p>
            <a:pPr algn="just"/>
            <a:r>
              <a:rPr lang="en-US" sz="1200" b="0" dirty="0">
                <a:solidFill>
                  <a:schemeClr val="tx2"/>
                </a:solidFill>
                <a:highlight>
                  <a:srgbClr val="C0C0C0"/>
                </a:highlight>
              </a:rPr>
              <a:t>One (1) Middle School Representative, selected by Middle School member schools.</a:t>
            </a:r>
          </a:p>
          <a:p>
            <a:pPr algn="just"/>
            <a:r>
              <a:rPr lang="en-US" sz="1200" b="0" dirty="0">
                <a:solidFill>
                  <a:schemeClr val="tx2"/>
                </a:solidFill>
                <a:highlight>
                  <a:srgbClr val="C0C0C0"/>
                </a:highlight>
              </a:rPr>
              <a:t>Two (2) Representatives from the Private School and Charter School Community, selected by member Private and Charter Schools.  Must be a Superintendent, Principal, or Athletic Director.</a:t>
            </a:r>
          </a:p>
          <a:p>
            <a:pPr algn="just"/>
            <a:r>
              <a:rPr lang="en-US" sz="1200" b="0" dirty="0">
                <a:solidFill>
                  <a:schemeClr val="tx2"/>
                </a:solidFill>
                <a:highlight>
                  <a:srgbClr val="C0C0C0"/>
                </a:highlight>
              </a:rPr>
              <a:t>One (1) Designee from the State Superintendent of Education’s Office.</a:t>
            </a:r>
          </a:p>
          <a:p>
            <a:pPr algn="just"/>
            <a:r>
              <a:rPr lang="en-US" sz="1200" b="0" dirty="0">
                <a:solidFill>
                  <a:schemeClr val="tx2"/>
                </a:solidFill>
                <a:highlight>
                  <a:srgbClr val="C0C0C0"/>
                </a:highlight>
              </a:rPr>
              <a:t>The current Executive Committee shall be removed from office effective June 30, 2026 and replaced with the newly elected members who shall serve staggered terms with the odd numbered classifications originally serving three-year terms and the even numbered classifications two-year terms. The other representatives shall serve two-year terms except for the State Department designee. Upon expiration of these initial terms, all subsequent terms shall be three years.  A committee member shall not serve more than two consecutive terms on the Executive Committee in the same representative capacity.</a:t>
            </a:r>
          </a:p>
        </p:txBody>
      </p:sp>
    </p:spTree>
    <p:extLst>
      <p:ext uri="{BB962C8B-B14F-4D97-AF65-F5344CB8AC3E}">
        <p14:creationId xmlns:p14="http://schemas.microsoft.com/office/powerpoint/2010/main" val="374612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BDE97DA-C1E3-EA80-435F-4B043397A98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3863B26-B1D2-8D5E-499D-335CF0A30679}"/>
              </a:ext>
            </a:extLst>
          </p:cNvPr>
          <p:cNvSpPr/>
          <p:nvPr/>
        </p:nvSpPr>
        <p:spPr>
          <a:xfrm>
            <a:off x="-17463" y="102247"/>
            <a:ext cx="9178925" cy="13716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BC5D5AB5-C02D-7810-C5A8-EB8088BD05CC}"/>
              </a:ext>
            </a:extLst>
          </p:cNvPr>
          <p:cNvSpPr>
            <a:spLocks noGrp="1"/>
          </p:cNvSpPr>
          <p:nvPr>
            <p:ph type="title"/>
          </p:nvPr>
        </p:nvSpPr>
        <p:spPr>
          <a:xfrm>
            <a:off x="0" y="215300"/>
            <a:ext cx="9144000"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1B – south </a:t>
            </a:r>
            <a:r>
              <a:rPr lang="en-US" sz="2400" b="1" dirty="0" err="1"/>
              <a:t>carolina</a:t>
            </a:r>
            <a:r>
              <a:rPr lang="en-US" sz="2400" b="1" dirty="0"/>
              <a:t> high school league officers and executive committee (continued)</a:t>
            </a:r>
            <a:endParaRPr lang="en-US" dirty="0"/>
          </a:p>
        </p:txBody>
      </p:sp>
      <p:sp>
        <p:nvSpPr>
          <p:cNvPr id="25610" name="TextBox 11">
            <a:extLst>
              <a:ext uri="{FF2B5EF4-FFF2-40B4-BE49-F238E27FC236}">
                <a16:creationId xmlns:a16="http://schemas.microsoft.com/office/drawing/2014/main" id="{7A90C736-D86E-B3EA-6712-A343674B3662}"/>
              </a:ext>
            </a:extLst>
          </p:cNvPr>
          <p:cNvSpPr txBox="1">
            <a:spLocks noChangeArrowheads="1"/>
          </p:cNvSpPr>
          <p:nvPr/>
        </p:nvSpPr>
        <p:spPr bwMode="auto">
          <a:xfrm>
            <a:off x="679500" y="1473848"/>
            <a:ext cx="7775473"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r">
              <a:spcBef>
                <a:spcPts val="0"/>
              </a:spcBef>
            </a:pPr>
            <a:r>
              <a:rPr lang="en-US" sz="1400" dirty="0">
                <a:solidFill>
                  <a:schemeClr val="tx2"/>
                </a:solidFill>
              </a:rPr>
              <a:t>Submitted by: Dr. Burke Royster Superintendents – Greenville County, with the following co-sponsors: Anderson 1, 2, 3, 4 &amp; 5, Abbeville County Schools; Beaufort County Schools, Charleston County Schools, Cherokee County Schools, Chesterfield County Schools; Clover (York 2); Darlington County Schools, Florence 2 and 5, Fort Mill School District (York 4), Georgetown County School District, Greenwood School District 52, Horry County Schools, Kershaw County Schools, Lancaster County School District, Lexington 1, Oconee County Schools, Pickens County Schools, Richland District 2, Rock Hill (York 3), South Carolina Public Charter School District, Spartanburg 1, 2, 3, 4, 5, 6, and 7</a:t>
            </a:r>
          </a:p>
          <a:p>
            <a:pPr algn="just"/>
            <a:endParaRPr lang="en-US" sz="1200" dirty="0">
              <a:solidFill>
                <a:schemeClr val="tx2"/>
              </a:solidFill>
            </a:endParaRPr>
          </a:p>
          <a:p>
            <a:pPr algn="just"/>
            <a:r>
              <a:rPr lang="en-US" sz="1200" dirty="0">
                <a:solidFill>
                  <a:schemeClr val="tx2"/>
                </a:solidFill>
              </a:rPr>
              <a:t>Rationale:  </a:t>
            </a:r>
            <a:r>
              <a:rPr lang="en-US" sz="1200" b="0" dirty="0">
                <a:solidFill>
                  <a:schemeClr val="tx2"/>
                </a:solidFill>
              </a:rPr>
              <a:t>The purpose of this amendment is to strengthen the governance structure of the South Carolina High School League by ensuring that the decision-making body reflects the individuals most directly engaged in and accountable for interscholastic athletics in South Carolina.</a:t>
            </a:r>
          </a:p>
          <a:p>
            <a:pPr algn="just"/>
            <a:r>
              <a:rPr lang="en-US" sz="1200" b="0" dirty="0">
                <a:solidFill>
                  <a:schemeClr val="tx2"/>
                </a:solidFill>
              </a:rPr>
              <a:t>This composition provides:</a:t>
            </a:r>
          </a:p>
          <a:p>
            <a:pPr marL="171450" indent="-171450" algn="just">
              <a:buFont typeface="Arial" panose="020B0604020202020204" pitchFamily="34" charset="0"/>
              <a:buChar char="•"/>
            </a:pPr>
            <a:r>
              <a:rPr lang="en-US" sz="1200" b="0" dirty="0">
                <a:solidFill>
                  <a:schemeClr val="tx2"/>
                </a:solidFill>
              </a:rPr>
              <a:t>Balanced representation across classifications by those directly responsible for administering athletic programs at the school and district level (via superintendents, principals, and athletic administrators).</a:t>
            </a:r>
          </a:p>
          <a:p>
            <a:pPr marL="171450" indent="-171450" algn="just">
              <a:buFont typeface="Arial" panose="020B0604020202020204" pitchFamily="34" charset="0"/>
              <a:buChar char="•"/>
            </a:pPr>
            <a:r>
              <a:rPr lang="en-US" sz="1200" b="0" dirty="0">
                <a:solidFill>
                  <a:schemeClr val="tx2"/>
                </a:solidFill>
              </a:rPr>
              <a:t>Broader educational alignment by including a designee from the State Superintendent’s office.</a:t>
            </a:r>
          </a:p>
          <a:p>
            <a:pPr marL="171450" indent="-171450" algn="just">
              <a:buFont typeface="Arial" panose="020B0604020202020204" pitchFamily="34" charset="0"/>
              <a:buChar char="•"/>
            </a:pPr>
            <a:r>
              <a:rPr lang="en-US" sz="1200" b="0" dirty="0">
                <a:solidFill>
                  <a:schemeClr val="tx2"/>
                </a:solidFill>
              </a:rPr>
              <a:t>Recognition of diversity in membership by including middle school and private/charter school representatives.</a:t>
            </a:r>
          </a:p>
          <a:p>
            <a:pPr marL="171450" indent="-171450" algn="just">
              <a:buFont typeface="Arial" panose="020B0604020202020204" pitchFamily="34" charset="0"/>
              <a:buChar char="•"/>
            </a:pPr>
            <a:r>
              <a:rPr lang="en-US" sz="1200" b="0" dirty="0">
                <a:solidFill>
                  <a:schemeClr val="tx2"/>
                </a:solidFill>
              </a:rPr>
              <a:t>Maintains the representative perspective of coaches through the athletic director seats.</a:t>
            </a:r>
          </a:p>
          <a:p>
            <a:pPr algn="just"/>
            <a:r>
              <a:rPr lang="en-US" sz="1200" b="0" dirty="0">
                <a:solidFill>
                  <a:schemeClr val="tx2"/>
                </a:solidFill>
              </a:rPr>
              <a:t>By engaging those most invested in the vision, leadership, and operations of athletics, the Executive Committee will be better positioned to address challenges, set direction, and maintain the integrity of high school athletics statewide.</a:t>
            </a:r>
          </a:p>
          <a:p>
            <a:pPr algn="just"/>
            <a:r>
              <a:rPr lang="en-US" sz="1200" b="0" dirty="0">
                <a:solidFill>
                  <a:schemeClr val="tx2"/>
                </a:solidFill>
              </a:rPr>
              <a:t> </a:t>
            </a:r>
          </a:p>
        </p:txBody>
      </p:sp>
    </p:spTree>
    <p:extLst>
      <p:ext uri="{BB962C8B-B14F-4D97-AF65-F5344CB8AC3E}">
        <p14:creationId xmlns:p14="http://schemas.microsoft.com/office/powerpoint/2010/main" val="3909994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0903F3B-80F2-F2C6-15D3-63BBC317B27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5C66A74-4AC0-5017-CCFF-093E40AB54FD}"/>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4AED36AA-5D22-D7EC-3BE4-4C880A7E02FB}"/>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1 B– south </a:t>
            </a:r>
            <a:r>
              <a:rPr lang="en-US" sz="2400" b="1" dirty="0" err="1"/>
              <a:t>carolina</a:t>
            </a:r>
            <a:r>
              <a:rPr lang="en-US" sz="2400" b="1" dirty="0"/>
              <a:t> high school league officers and executive committee</a:t>
            </a:r>
            <a:endParaRPr lang="en-US" dirty="0"/>
          </a:p>
        </p:txBody>
      </p:sp>
      <p:sp>
        <p:nvSpPr>
          <p:cNvPr id="25610" name="TextBox 11">
            <a:extLst>
              <a:ext uri="{FF2B5EF4-FFF2-40B4-BE49-F238E27FC236}">
                <a16:creationId xmlns:a16="http://schemas.microsoft.com/office/drawing/2014/main" id="{6BDACDC4-ABD0-7BA3-4741-0CC18E5B7B73}"/>
              </a:ext>
            </a:extLst>
          </p:cNvPr>
          <p:cNvSpPr txBox="1">
            <a:spLocks noChangeArrowheads="1"/>
          </p:cNvSpPr>
          <p:nvPr/>
        </p:nvSpPr>
        <p:spPr bwMode="auto">
          <a:xfrm>
            <a:off x="679500" y="1473848"/>
            <a:ext cx="7775473" cy="534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Dr. Robert Etheredge – Saluda High School </a:t>
            </a:r>
          </a:p>
          <a:p>
            <a:pPr algn="ctr">
              <a:spcBef>
                <a:spcPts val="0"/>
              </a:spcBef>
            </a:pPr>
            <a:r>
              <a:rPr lang="en-US" sz="1400" dirty="0">
                <a:solidFill>
                  <a:schemeClr val="tx2"/>
                </a:solidFill>
              </a:rPr>
              <a:t>Samuel Fuller, South Aiken High School</a:t>
            </a:r>
          </a:p>
          <a:p>
            <a:pPr algn="just"/>
            <a:endParaRPr lang="en-US" sz="1200" dirty="0">
              <a:solidFill>
                <a:schemeClr val="tx2"/>
              </a:solidFill>
            </a:endParaRPr>
          </a:p>
          <a:p>
            <a:pPr algn="just"/>
            <a:r>
              <a:rPr lang="en-US" sz="1200" dirty="0">
                <a:solidFill>
                  <a:schemeClr val="tx2"/>
                </a:solidFill>
              </a:rPr>
              <a:t>Currently Reads:</a:t>
            </a:r>
          </a:p>
          <a:p>
            <a:pPr marL="228600" indent="-228600" algn="just">
              <a:buAutoNum type="alphaUcPeriod" startAt="2"/>
            </a:pPr>
            <a:r>
              <a:rPr lang="en-US" sz="1200" b="0" dirty="0">
                <a:solidFill>
                  <a:schemeClr val="tx2"/>
                </a:solidFill>
              </a:rPr>
              <a:t>The governing body shall be the South Carolina High School League Executive Committee composed of the president, the vice president and the following:</a:t>
            </a:r>
          </a:p>
          <a:p>
            <a:pPr marL="342900" lvl="0" indent="-342900" algn="just">
              <a:buFont typeface="+mj-lt"/>
              <a:buAutoNum type="arabicPeriod"/>
            </a:pPr>
            <a:r>
              <a:rPr lang="en-US" sz="1200" b="0" dirty="0">
                <a:solidFill>
                  <a:schemeClr val="tx2"/>
                </a:solidFill>
              </a:rPr>
              <a:t>Administrators (superintendents, assistant superintendents, secondary principals or assistant principals) representing each class and elected by their class delegates of the Legislative Assembly.</a:t>
            </a:r>
          </a:p>
          <a:p>
            <a:pPr marL="342900" lvl="0" indent="-342900" algn="just">
              <a:buFont typeface="+mj-lt"/>
              <a:buAutoNum type="arabicPeriod"/>
            </a:pPr>
            <a:r>
              <a:rPr lang="en-US" sz="1200" b="0" dirty="0">
                <a:solidFill>
                  <a:schemeClr val="tx2"/>
                </a:solidFill>
              </a:rPr>
              <a:t>The State Superintendent of Education or a designee, which designee shall be an employee of the State Department of Education.</a:t>
            </a:r>
          </a:p>
          <a:p>
            <a:pPr marL="342900" lvl="0" indent="-342900" algn="just">
              <a:buFont typeface="+mj-lt"/>
              <a:buAutoNum type="arabicPeriod"/>
            </a:pPr>
            <a:r>
              <a:rPr lang="en-US" sz="1200" b="0" dirty="0">
                <a:solidFill>
                  <a:schemeClr val="tx2"/>
                </a:solidFill>
              </a:rPr>
              <a:t>A representative of the South Carolina Association of School Superintendents, elected by the said Association, which person is actively serving as a superintendent.</a:t>
            </a:r>
          </a:p>
          <a:p>
            <a:pPr marL="342900" lvl="0" indent="-342900" algn="just">
              <a:buFont typeface="+mj-lt"/>
              <a:buAutoNum type="arabicPeriod"/>
            </a:pPr>
            <a:r>
              <a:rPr lang="en-US" sz="1200" b="0" dirty="0">
                <a:solidFill>
                  <a:schemeClr val="tx2"/>
                </a:solidFill>
              </a:rPr>
              <a:t>A representative of the South Carolina Association of Secondary School Principals, elected by said Association, which person is actively serving as a high school principal.</a:t>
            </a:r>
          </a:p>
          <a:p>
            <a:pPr marL="342900" lvl="0" indent="-342900" algn="just">
              <a:buFont typeface="+mj-lt"/>
              <a:buAutoNum type="arabicPeriod"/>
            </a:pPr>
            <a:r>
              <a:rPr lang="en-US" sz="1200" b="0" dirty="0">
                <a:solidFill>
                  <a:schemeClr val="tx2"/>
                </a:solidFill>
              </a:rPr>
              <a:t>A representative of the South Carolina School Boards Association, elected by said Association, which person is actively serving as a board member.</a:t>
            </a:r>
          </a:p>
          <a:p>
            <a:pPr marL="342900" lvl="0" indent="-342900" algn="just">
              <a:buFont typeface="+mj-lt"/>
              <a:buAutoNum type="arabicPeriod"/>
            </a:pPr>
            <a:r>
              <a:rPr lang="en-US" sz="1200" b="0" dirty="0">
                <a:solidFill>
                  <a:schemeClr val="tx2"/>
                </a:solidFill>
              </a:rPr>
              <a:t>A representative of the South Carolina Athletic Coaches Association, elected by said association and actively coaching at the high school level in a member school.</a:t>
            </a:r>
          </a:p>
          <a:p>
            <a:pPr marL="342900" lvl="0" indent="-342900" algn="just">
              <a:buFont typeface="+mj-lt"/>
              <a:buAutoNum type="arabicPeriod"/>
            </a:pPr>
            <a:r>
              <a:rPr lang="en-US" sz="1200" b="0" dirty="0">
                <a:solidFill>
                  <a:schemeClr val="tx2"/>
                </a:solidFill>
              </a:rPr>
              <a:t>A representative of the associate members of the South Carolina High School League, elected by these members.</a:t>
            </a:r>
          </a:p>
          <a:p>
            <a:pPr marL="342900" lvl="0" indent="-342900" algn="just">
              <a:buFont typeface="+mj-lt"/>
              <a:buAutoNum type="arabicPeriod"/>
            </a:pPr>
            <a:r>
              <a:rPr lang="en-US" sz="1200" b="0" dirty="0">
                <a:solidFill>
                  <a:schemeClr val="tx2"/>
                </a:solidFill>
              </a:rPr>
              <a:t>A representative of the certified game officials of the South Carolina High School League, elected by the game officials, which person is actively serving as a game official.</a:t>
            </a:r>
          </a:p>
        </p:txBody>
      </p:sp>
      <p:pic>
        <p:nvPicPr>
          <p:cNvPr id="8" name="Audio 7">
            <a:extLst>
              <a:ext uri="{FF2B5EF4-FFF2-40B4-BE49-F238E27FC236}">
                <a16:creationId xmlns:a16="http://schemas.microsoft.com/office/drawing/2014/main" id="{8950B27C-C50B-9259-56B1-074907C51A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3979701432"/>
      </p:ext>
    </p:extLst>
  </p:cSld>
  <p:clrMapOvr>
    <a:masterClrMapping/>
  </p:clrMapOvr>
  <mc:AlternateContent xmlns:mc="http://schemas.openxmlformats.org/markup-compatibility/2006" xmlns:p14="http://schemas.microsoft.com/office/powerpoint/2010/main">
    <mc:Choice Requires="p14">
      <p:transition spd="slow" p14:dur="2000" advTm="43770"/>
    </mc:Choice>
    <mc:Fallback xmlns="">
      <p:transition spd="slow" advTm="43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4F9511C-8197-C623-9BE9-06EF3A899ED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3EB9CD2-F3A4-DD51-D93E-B3198805C581}"/>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ECD2ED91-B96C-7339-7FEE-ACF1BA6187DF}"/>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1 – south </a:t>
            </a:r>
            <a:r>
              <a:rPr lang="en-US" sz="2400" b="1" dirty="0" err="1"/>
              <a:t>carolina</a:t>
            </a:r>
            <a:r>
              <a:rPr lang="en-US" sz="2400" b="1" dirty="0"/>
              <a:t> high school league officers and executive committee (continued)</a:t>
            </a:r>
            <a:endParaRPr lang="en-US" dirty="0"/>
          </a:p>
        </p:txBody>
      </p:sp>
      <p:sp>
        <p:nvSpPr>
          <p:cNvPr id="25610" name="TextBox 11">
            <a:extLst>
              <a:ext uri="{FF2B5EF4-FFF2-40B4-BE49-F238E27FC236}">
                <a16:creationId xmlns:a16="http://schemas.microsoft.com/office/drawing/2014/main" id="{FE00763A-F2D9-69F8-FEF8-C3188F94AB94}"/>
              </a:ext>
            </a:extLst>
          </p:cNvPr>
          <p:cNvSpPr txBox="1">
            <a:spLocks noChangeArrowheads="1"/>
          </p:cNvSpPr>
          <p:nvPr/>
        </p:nvSpPr>
        <p:spPr bwMode="auto">
          <a:xfrm>
            <a:off x="679500" y="1473848"/>
            <a:ext cx="7775473" cy="411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Dr. Robert Etheredge – Saluda High School </a:t>
            </a:r>
          </a:p>
          <a:p>
            <a:pPr algn="ctr">
              <a:spcBef>
                <a:spcPts val="0"/>
              </a:spcBef>
            </a:pPr>
            <a:r>
              <a:rPr lang="en-US" sz="1400" dirty="0">
                <a:solidFill>
                  <a:schemeClr val="tx2"/>
                </a:solidFill>
              </a:rPr>
              <a:t>Samuel Fuller, South Aiken High School</a:t>
            </a:r>
          </a:p>
          <a:p>
            <a:pPr algn="just"/>
            <a:endParaRPr lang="en-US" sz="1200" dirty="0">
              <a:solidFill>
                <a:schemeClr val="tx2"/>
              </a:solidFill>
            </a:endParaRPr>
          </a:p>
          <a:p>
            <a:pPr marL="228600" indent="-228600" algn="just">
              <a:buFont typeface="+mj-lt"/>
              <a:buAutoNum type="arabicPeriod" startAt="9"/>
            </a:pPr>
            <a:r>
              <a:rPr lang="en-US" sz="1200" b="0" dirty="0">
                <a:solidFill>
                  <a:schemeClr val="tx2"/>
                </a:solidFill>
              </a:rPr>
              <a:t>A representative of the South Carolina Athletic Administrators Association, elected by the said Association and currently serving as an athletics director at the high school level or district athletics director over multiple high schools.</a:t>
            </a:r>
          </a:p>
          <a:p>
            <a:pPr marL="228600" indent="-228600" algn="just">
              <a:buFont typeface="+mj-lt"/>
              <a:buAutoNum type="arabicPeriod" startAt="9"/>
            </a:pPr>
            <a:r>
              <a:rPr lang="en-US" sz="1200" b="0" dirty="0">
                <a:solidFill>
                  <a:schemeClr val="tx2"/>
                </a:solidFill>
              </a:rPr>
              <a:t>Up to five members at large, representing superintendents, assistant superintendents, and principals may be appointed by the South Carolina High School League Executive Committee to insure gender, geographical, ethnic, private schools and charter schools representation.  Up to three of the at-large members will be selected by the S.C. Association of School Administrators to insure gender, geographical and ethnic representation. Geographical areas for representation are as defined in the Bylaws.</a:t>
            </a:r>
          </a:p>
          <a:p>
            <a:pPr marL="228600" indent="-228600" algn="just">
              <a:buFont typeface="+mj-lt"/>
              <a:buAutoNum type="arabicPeriod" startAt="9"/>
            </a:pPr>
            <a:endParaRPr lang="en-US" sz="1200" b="0" dirty="0">
              <a:solidFill>
                <a:schemeClr val="tx2"/>
              </a:solidFill>
            </a:endParaRPr>
          </a:p>
          <a:p>
            <a:pPr algn="just"/>
            <a:r>
              <a:rPr lang="en-US" sz="1200" dirty="0">
                <a:solidFill>
                  <a:schemeClr val="tx2"/>
                </a:solidFill>
              </a:rPr>
              <a:t> Add: </a:t>
            </a:r>
          </a:p>
          <a:p>
            <a:pPr algn="just"/>
            <a:r>
              <a:rPr lang="en-US" sz="1200" b="0" dirty="0">
                <a:solidFill>
                  <a:schemeClr val="tx2"/>
                </a:solidFill>
              </a:rPr>
              <a:t> </a:t>
            </a:r>
            <a:r>
              <a:rPr lang="en-US" sz="1200" b="0" dirty="0">
                <a:solidFill>
                  <a:schemeClr val="tx2"/>
                </a:solidFill>
                <a:highlight>
                  <a:srgbClr val="C0C0C0"/>
                </a:highlight>
              </a:rPr>
              <a:t>10. Two representatives from the South Carolina State Legislatures House of Representative Education Committee or designee who are not employees of any South Carolina High School League member school or its school district.</a:t>
            </a:r>
            <a:endParaRPr lang="en-US" sz="1200" b="0" dirty="0">
              <a:solidFill>
                <a:schemeClr val="tx2"/>
              </a:solidFill>
            </a:endParaRPr>
          </a:p>
          <a:p>
            <a:pPr algn="just"/>
            <a:r>
              <a:rPr lang="en-US" sz="1200" b="0" dirty="0">
                <a:solidFill>
                  <a:schemeClr val="tx2"/>
                </a:solidFill>
              </a:rPr>
              <a:t>Renumber remaining section.</a:t>
            </a:r>
          </a:p>
          <a:p>
            <a:pPr algn="just"/>
            <a:r>
              <a:rPr lang="en-US" sz="1200" dirty="0">
                <a:solidFill>
                  <a:schemeClr val="tx2"/>
                </a:solidFill>
              </a:rPr>
              <a:t>Rationale</a:t>
            </a:r>
            <a:r>
              <a:rPr lang="en-US" sz="1200" b="0" dirty="0">
                <a:solidFill>
                  <a:schemeClr val="tx2"/>
                </a:solidFill>
              </a:rPr>
              <a:t>: Allows the State Legislature an opportunity to participate in the governance of the SCHSL.</a:t>
            </a:r>
            <a:endParaRPr lang="en-US" sz="1200" dirty="0">
              <a:solidFill>
                <a:schemeClr val="tx2"/>
              </a:solidFill>
            </a:endParaRPr>
          </a:p>
        </p:txBody>
      </p:sp>
    </p:spTree>
    <p:extLst>
      <p:ext uri="{BB962C8B-B14F-4D97-AF65-F5344CB8AC3E}">
        <p14:creationId xmlns:p14="http://schemas.microsoft.com/office/powerpoint/2010/main" val="273839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32D956D-5547-1F5C-E0EE-6F8CB486928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F76BB70-9CEF-F781-3E32-4B61410DCA07}"/>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4B7ABD4C-DBA8-8A39-1401-29A8CBBEF7FA}"/>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1 – south </a:t>
            </a:r>
            <a:r>
              <a:rPr lang="en-US" sz="2400" b="1" dirty="0" err="1"/>
              <a:t>carolina</a:t>
            </a:r>
            <a:r>
              <a:rPr lang="en-US" sz="2400" b="1" dirty="0"/>
              <a:t> high school league officers and executive committee</a:t>
            </a:r>
            <a:endParaRPr lang="en-US" dirty="0"/>
          </a:p>
        </p:txBody>
      </p:sp>
      <p:sp>
        <p:nvSpPr>
          <p:cNvPr id="25610" name="TextBox 11">
            <a:extLst>
              <a:ext uri="{FF2B5EF4-FFF2-40B4-BE49-F238E27FC236}">
                <a16:creationId xmlns:a16="http://schemas.microsoft.com/office/drawing/2014/main" id="{0C73DFD4-7551-CDAE-71BC-1D505D8E10A2}"/>
              </a:ext>
            </a:extLst>
          </p:cNvPr>
          <p:cNvSpPr txBox="1">
            <a:spLocks noChangeArrowheads="1"/>
          </p:cNvSpPr>
          <p:nvPr/>
        </p:nvSpPr>
        <p:spPr bwMode="auto">
          <a:xfrm>
            <a:off x="679500" y="1473848"/>
            <a:ext cx="7775473" cy="534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Dr. Robert Etheredge – Saluda High School </a:t>
            </a:r>
          </a:p>
          <a:p>
            <a:pPr algn="ctr">
              <a:spcBef>
                <a:spcPts val="0"/>
              </a:spcBef>
            </a:pPr>
            <a:r>
              <a:rPr lang="en-US" sz="1400" dirty="0">
                <a:solidFill>
                  <a:schemeClr val="tx2"/>
                </a:solidFill>
              </a:rPr>
              <a:t>Samuel Fuller, South Aiken High School</a:t>
            </a:r>
          </a:p>
          <a:p>
            <a:pPr algn="just"/>
            <a:endParaRPr lang="en-US" sz="1200" dirty="0">
              <a:solidFill>
                <a:schemeClr val="tx2"/>
              </a:solidFill>
            </a:endParaRPr>
          </a:p>
          <a:p>
            <a:pPr algn="just"/>
            <a:r>
              <a:rPr lang="en-US" sz="1200" dirty="0">
                <a:solidFill>
                  <a:schemeClr val="tx2"/>
                </a:solidFill>
              </a:rPr>
              <a:t>Currently Reads:</a:t>
            </a:r>
          </a:p>
          <a:p>
            <a:pPr marL="228600" indent="-228600" algn="just">
              <a:buAutoNum type="alphaUcPeriod" startAt="2"/>
            </a:pPr>
            <a:r>
              <a:rPr lang="en-US" sz="1200" b="0" dirty="0">
                <a:solidFill>
                  <a:schemeClr val="tx2"/>
                </a:solidFill>
              </a:rPr>
              <a:t>The governing body shall be the South Carolina High School League Executive Committee composed of the president, the vice president and the following:</a:t>
            </a:r>
          </a:p>
          <a:p>
            <a:pPr marL="342900" lvl="0" indent="-342900" algn="just">
              <a:buFont typeface="+mj-lt"/>
              <a:buAutoNum type="arabicPeriod"/>
            </a:pPr>
            <a:r>
              <a:rPr lang="en-US" sz="1200" b="0" dirty="0">
                <a:solidFill>
                  <a:schemeClr val="tx2"/>
                </a:solidFill>
              </a:rPr>
              <a:t>Administrators (superintendents, assistant superintendents, secondary principals or assistant principals) representing each class and elected by their class delegates of the Legislative Assembly.</a:t>
            </a:r>
          </a:p>
          <a:p>
            <a:pPr marL="342900" lvl="0" indent="-342900" algn="just">
              <a:buFont typeface="+mj-lt"/>
              <a:buAutoNum type="arabicPeriod"/>
            </a:pPr>
            <a:r>
              <a:rPr lang="en-US" sz="1200" b="0" dirty="0">
                <a:solidFill>
                  <a:schemeClr val="tx2"/>
                </a:solidFill>
              </a:rPr>
              <a:t>The State Superintendent of Education or a designee, which designee shall be an employee of the State Department of Education.</a:t>
            </a:r>
          </a:p>
          <a:p>
            <a:pPr marL="342900" lvl="0" indent="-342900" algn="just">
              <a:buFont typeface="+mj-lt"/>
              <a:buAutoNum type="arabicPeriod"/>
            </a:pPr>
            <a:r>
              <a:rPr lang="en-US" sz="1200" b="0" dirty="0">
                <a:solidFill>
                  <a:schemeClr val="tx2"/>
                </a:solidFill>
              </a:rPr>
              <a:t>A representative of the South Carolina Association of School Superintendents, elected by the said Association, which person is actively serving as a superintendent.</a:t>
            </a:r>
          </a:p>
          <a:p>
            <a:pPr marL="342900" lvl="0" indent="-342900" algn="just">
              <a:buFont typeface="+mj-lt"/>
              <a:buAutoNum type="arabicPeriod"/>
            </a:pPr>
            <a:r>
              <a:rPr lang="en-US" sz="1200" b="0" dirty="0">
                <a:solidFill>
                  <a:schemeClr val="tx2"/>
                </a:solidFill>
              </a:rPr>
              <a:t>A representative of the South Carolina Association of Secondary School Principals, elected by said Association, which person is actively serving as a high school principal.</a:t>
            </a:r>
          </a:p>
          <a:p>
            <a:pPr marL="342900" lvl="0" indent="-342900" algn="just">
              <a:buFont typeface="+mj-lt"/>
              <a:buAutoNum type="arabicPeriod"/>
            </a:pPr>
            <a:r>
              <a:rPr lang="en-US" sz="1200" b="0" dirty="0">
                <a:solidFill>
                  <a:schemeClr val="tx2"/>
                </a:solidFill>
              </a:rPr>
              <a:t>A representative of the South Carolina School Boards Association, elected by said Association, which person is actively serving as a board member.</a:t>
            </a:r>
          </a:p>
          <a:p>
            <a:pPr marL="342900" lvl="0" indent="-342900" algn="just">
              <a:buFont typeface="+mj-lt"/>
              <a:buAutoNum type="arabicPeriod"/>
            </a:pPr>
            <a:r>
              <a:rPr lang="en-US" sz="1200" b="0" dirty="0">
                <a:solidFill>
                  <a:schemeClr val="tx2"/>
                </a:solidFill>
              </a:rPr>
              <a:t>A representative of the South Carolina Athletic Coaches Association, elected by said association and actively coaching at the high school level in a member school.</a:t>
            </a:r>
          </a:p>
          <a:p>
            <a:pPr marL="342900" lvl="0" indent="-342900" algn="just">
              <a:buFont typeface="+mj-lt"/>
              <a:buAutoNum type="arabicPeriod"/>
            </a:pPr>
            <a:r>
              <a:rPr lang="en-US" sz="1200" b="0" dirty="0">
                <a:solidFill>
                  <a:schemeClr val="tx2"/>
                </a:solidFill>
              </a:rPr>
              <a:t>A representative of the associate members of the South Carolina High School League, elected by these members.</a:t>
            </a:r>
          </a:p>
          <a:p>
            <a:pPr marL="342900" lvl="0" indent="-342900" algn="just">
              <a:buFont typeface="+mj-lt"/>
              <a:buAutoNum type="arabicPeriod"/>
            </a:pPr>
            <a:r>
              <a:rPr lang="en-US" sz="1200" b="0" dirty="0">
                <a:solidFill>
                  <a:schemeClr val="tx2"/>
                </a:solidFill>
              </a:rPr>
              <a:t>A representative of the certified game officials of the South Carolina High School League, elected by the game officials, which person is actively serving as a game official.</a:t>
            </a:r>
          </a:p>
        </p:txBody>
      </p:sp>
    </p:spTree>
    <p:extLst>
      <p:ext uri="{BB962C8B-B14F-4D97-AF65-F5344CB8AC3E}">
        <p14:creationId xmlns:p14="http://schemas.microsoft.com/office/powerpoint/2010/main" val="293563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0E2B3B-76A0-402D-B75D-274780B7FA67}"/>
              </a:ext>
            </a:extLst>
          </p:cNvPr>
          <p:cNvSpPr/>
          <p:nvPr/>
        </p:nvSpPr>
        <p:spPr>
          <a:xfrm>
            <a:off x="-17463" y="0"/>
            <a:ext cx="9178925" cy="13716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BBDF223E-F974-4644-A9AF-4620C7F8069C}"/>
              </a:ext>
            </a:extLst>
          </p:cNvPr>
          <p:cNvSpPr>
            <a:spLocks noGrp="1"/>
          </p:cNvSpPr>
          <p:nvPr>
            <p:ph type="title"/>
          </p:nvPr>
        </p:nvSpPr>
        <p:spPr>
          <a:xfrm>
            <a:off x="806450" y="123738"/>
            <a:ext cx="7521575" cy="1095547"/>
          </a:xfrm>
        </p:spPr>
        <p:txBody>
          <a:bodyPr/>
          <a:lstStyle/>
          <a:p>
            <a:pPr algn="ctr"/>
            <a:r>
              <a:rPr lang="en-US" sz="2400" b="1" dirty="0"/>
              <a:t>Constitution</a:t>
            </a:r>
            <a:br>
              <a:rPr lang="en-US" sz="2400" dirty="0"/>
            </a:br>
            <a:r>
              <a:rPr lang="en-US" sz="2400" b="1" dirty="0"/>
              <a:t>Article V  - MEMBERSHIP</a:t>
            </a:r>
            <a:br>
              <a:rPr lang="en-US" sz="2400" dirty="0"/>
            </a:br>
            <a:r>
              <a:rPr lang="en-US" sz="2400" b="1" dirty="0"/>
              <a:t>SECTION 1 A &amp; B– Who may join</a:t>
            </a:r>
            <a:endParaRPr lang="en-US" dirty="0"/>
          </a:p>
        </p:txBody>
      </p:sp>
      <p:sp>
        <p:nvSpPr>
          <p:cNvPr id="25610" name="TextBox 11">
            <a:extLst>
              <a:ext uri="{FF2B5EF4-FFF2-40B4-BE49-F238E27FC236}">
                <a16:creationId xmlns:a16="http://schemas.microsoft.com/office/drawing/2014/main" id="{D4B96634-C305-44BF-9ADE-B35EF568835B}"/>
              </a:ext>
            </a:extLst>
          </p:cNvPr>
          <p:cNvSpPr txBox="1">
            <a:spLocks noChangeArrowheads="1"/>
          </p:cNvSpPr>
          <p:nvPr/>
        </p:nvSpPr>
        <p:spPr bwMode="auto">
          <a:xfrm>
            <a:off x="679500" y="1473848"/>
            <a:ext cx="7775473" cy="526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r>
              <a:rPr lang="en-US" sz="1400" dirty="0">
                <a:solidFill>
                  <a:schemeClr val="tx2"/>
                </a:solidFill>
              </a:rPr>
              <a:t>Submitted by:  Jimmy Armstrong, Greer Middle College Charter High School</a:t>
            </a:r>
          </a:p>
          <a:p>
            <a:endParaRPr lang="en-US" sz="1400" dirty="0">
              <a:solidFill>
                <a:schemeClr val="tx2"/>
              </a:solidFill>
            </a:endParaRPr>
          </a:p>
          <a:p>
            <a:pPr algn="just"/>
            <a:r>
              <a:rPr lang="en-US" sz="1200" dirty="0">
                <a:solidFill>
                  <a:schemeClr val="tx2"/>
                </a:solidFill>
              </a:rPr>
              <a:t>Currently Reads:</a:t>
            </a:r>
          </a:p>
          <a:p>
            <a:pPr marL="228600" indent="-228600" algn="just">
              <a:buAutoNum type="alphaUcPeriod"/>
            </a:pPr>
            <a:r>
              <a:rPr lang="en-US" sz="1200" b="0" dirty="0">
                <a:solidFill>
                  <a:schemeClr val="tx2"/>
                </a:solidFill>
              </a:rPr>
              <a:t>Public high schools, including public charter high schools with athletic programs, but excluding virtual schools, accredited by the South Carolina Department of Education whose principal or superintendent, with the approval of the governing board, agrees to conform to the rules and regulations of the South Carolina High School League shall be eligible for membership. Before being considered as a member of the South Carolina High School League, the public charter high schools must clearly define its attendance area for athletic eligibility, as the attendance area of the traditional public school in which the school is located. Public high schools, including public charter high schools with athletic programs joining the League, shall be on probationary status and ineligible for the state playoffs during its first year of membership.</a:t>
            </a:r>
          </a:p>
          <a:p>
            <a:pPr marL="228600" indent="-228600" algn="just">
              <a:buAutoNum type="alphaUcPeriod"/>
            </a:pPr>
            <a:r>
              <a:rPr lang="en-US" sz="1200" b="0" dirty="0">
                <a:solidFill>
                  <a:schemeClr val="tx2"/>
                </a:solidFill>
              </a:rPr>
              <a:t>South Carolina private high schools, excluding virtual schools with athletic programs, accredited by an organization recognized by the United States Department of Education or the South Carolina Department of Education whose principal or superintendent, with the approval of the governing board, agrees to conform to the rules and regulations of the South Carolina High School League shall be eligible for membership. Before being considered as a member of the South Carolina High School League, the private school must clearly define its attendance area for athletic eligibility, as the attendance area of the traditional public school in which the school is located. Private high schools, including public charter high schools with athletic programs joining the League, shall be on probationary status and ineligible for the state playoffs during its first year of membership.</a:t>
            </a:r>
          </a:p>
          <a:p>
            <a:pPr marL="228600" indent="-228600" algn="just">
              <a:buAutoNum type="alphaUcPeriod"/>
            </a:pPr>
            <a:endParaRPr lang="en-US" sz="1200" b="0" dirty="0">
              <a:solidFill>
                <a:schemeClr val="tx2"/>
              </a:solidFill>
            </a:endParaRPr>
          </a:p>
          <a:p>
            <a:pPr algn="just"/>
            <a:r>
              <a:rPr lang="en-US" sz="1250" dirty="0">
                <a:solidFill>
                  <a:schemeClr val="tx2"/>
                </a:solidFill>
              </a:rPr>
              <a:t> </a:t>
            </a:r>
          </a:p>
          <a:p>
            <a:pPr fontAlgn="base">
              <a:spcAft>
                <a:spcPct val="0"/>
              </a:spcAft>
              <a:defRPr/>
            </a:pPr>
            <a:endParaRPr lang="en-US" sz="1200" b="0" dirty="0">
              <a:solidFill>
                <a:schemeClr val="tx2"/>
              </a:solidFill>
              <a:latin typeface="Arial" panose="020B0604020202020204" pitchFamily="34" charset="0"/>
              <a:cs typeface="Arial" panose="020B0604020202020204" pitchFamily="34" charset="0"/>
            </a:endParaRPr>
          </a:p>
          <a:p>
            <a:pPr algn="r" fontAlgn="base">
              <a:spcAft>
                <a:spcPct val="0"/>
              </a:spcAft>
              <a:defRPr/>
            </a:pPr>
            <a:endParaRPr lang="en-US" sz="1400" b="0" dirty="0">
              <a:solidFill>
                <a:schemeClr val="tx2"/>
              </a:solidFill>
              <a:latin typeface="Arial" panose="020B0604020202020204" pitchFamily="34" charset="0"/>
              <a:cs typeface="Arial" panose="020B0604020202020204" pitchFamily="34" charset="0"/>
            </a:endParaRPr>
          </a:p>
        </p:txBody>
      </p:sp>
      <p:pic>
        <p:nvPicPr>
          <p:cNvPr id="19" name="Audio 18">
            <a:extLst>
              <a:ext uri="{FF2B5EF4-FFF2-40B4-BE49-F238E27FC236}">
                <a16:creationId xmlns:a16="http://schemas.microsoft.com/office/drawing/2014/main" id="{077A66F1-4EA6-7CC8-F628-076540D235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568825057"/>
      </p:ext>
    </p:extLst>
  </p:cSld>
  <p:clrMapOvr>
    <a:masterClrMapping/>
  </p:clrMapOvr>
  <mc:AlternateContent xmlns:mc="http://schemas.openxmlformats.org/markup-compatibility/2006" xmlns:p14="http://schemas.microsoft.com/office/powerpoint/2010/main">
    <mc:Choice Requires="p14">
      <p:transition spd="slow" p14:dur="2000" advTm="46428"/>
    </mc:Choice>
    <mc:Fallback xmlns="">
      <p:transition spd="slow" advTm="464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6FCD0C2-B96C-3AE2-FC0D-2442CECFC8C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9E73558-EDE8-BF17-BF6A-D863DACC736A}"/>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40DFF7AF-C120-7DE4-9EA9-642AA5948A46}"/>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1 – south </a:t>
            </a:r>
            <a:r>
              <a:rPr lang="en-US" sz="2400" b="1" dirty="0" err="1"/>
              <a:t>carolina</a:t>
            </a:r>
            <a:r>
              <a:rPr lang="en-US" sz="2400" b="1" dirty="0"/>
              <a:t> high school league officers and executive committee (continued)</a:t>
            </a:r>
            <a:endParaRPr lang="en-US" dirty="0"/>
          </a:p>
        </p:txBody>
      </p:sp>
      <p:sp>
        <p:nvSpPr>
          <p:cNvPr id="25610" name="TextBox 11">
            <a:extLst>
              <a:ext uri="{FF2B5EF4-FFF2-40B4-BE49-F238E27FC236}">
                <a16:creationId xmlns:a16="http://schemas.microsoft.com/office/drawing/2014/main" id="{1A36A5ED-0152-D176-76C0-4FF2EE57D55F}"/>
              </a:ext>
            </a:extLst>
          </p:cNvPr>
          <p:cNvSpPr txBox="1">
            <a:spLocks noChangeArrowheads="1"/>
          </p:cNvSpPr>
          <p:nvPr/>
        </p:nvSpPr>
        <p:spPr bwMode="auto">
          <a:xfrm>
            <a:off x="679500" y="1473848"/>
            <a:ext cx="7775473" cy="411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Dr. Robert Etheredge – Saluda High School </a:t>
            </a:r>
          </a:p>
          <a:p>
            <a:pPr algn="ctr">
              <a:spcBef>
                <a:spcPts val="0"/>
              </a:spcBef>
            </a:pPr>
            <a:r>
              <a:rPr lang="en-US" sz="1400" dirty="0">
                <a:solidFill>
                  <a:schemeClr val="tx2"/>
                </a:solidFill>
              </a:rPr>
              <a:t>Samuel Fuller, South Aiken High School</a:t>
            </a:r>
          </a:p>
          <a:p>
            <a:pPr algn="just"/>
            <a:endParaRPr lang="en-US" sz="1200" dirty="0">
              <a:solidFill>
                <a:schemeClr val="tx2"/>
              </a:solidFill>
            </a:endParaRPr>
          </a:p>
          <a:p>
            <a:pPr marL="228600" indent="-228600" algn="just">
              <a:buFont typeface="+mj-lt"/>
              <a:buAutoNum type="arabicPeriod" startAt="9"/>
            </a:pPr>
            <a:r>
              <a:rPr lang="en-US" sz="1200" b="0" dirty="0">
                <a:solidFill>
                  <a:schemeClr val="tx2"/>
                </a:solidFill>
              </a:rPr>
              <a:t>A representative of the South Carolina Athletic Administrators Association, elected by the said Association and currently serving as an athletics director at the high school level or district athletics director over multiple high schools.</a:t>
            </a:r>
          </a:p>
          <a:p>
            <a:pPr marL="228600" indent="-228600" algn="just">
              <a:buFont typeface="+mj-lt"/>
              <a:buAutoNum type="arabicPeriod" startAt="9"/>
            </a:pPr>
            <a:r>
              <a:rPr lang="en-US" sz="1200" b="0" dirty="0">
                <a:solidFill>
                  <a:schemeClr val="tx2"/>
                </a:solidFill>
              </a:rPr>
              <a:t>Up to five members at large, representing superintendents, assistant superintendents, and principals may be appointed by the South Carolina High School League Executive Committee to insure gender, geographical, ethnic, private schools and charter schools representation.  Up to three of the at-large members will be selected by the S.C. Association of School Administrators to insure gender, geographical and ethnic representation. Geographical areas for representation are as defined in the Bylaws.</a:t>
            </a:r>
          </a:p>
          <a:p>
            <a:pPr marL="228600" indent="-228600" algn="just">
              <a:buFont typeface="+mj-lt"/>
              <a:buAutoNum type="arabicPeriod" startAt="9"/>
            </a:pPr>
            <a:endParaRPr lang="en-US" sz="1200" b="0" dirty="0">
              <a:solidFill>
                <a:schemeClr val="tx2"/>
              </a:solidFill>
            </a:endParaRPr>
          </a:p>
          <a:p>
            <a:pPr algn="just"/>
            <a:r>
              <a:rPr lang="en-US" sz="1200" dirty="0">
                <a:solidFill>
                  <a:schemeClr val="tx2"/>
                </a:solidFill>
              </a:rPr>
              <a:t> Add: </a:t>
            </a:r>
          </a:p>
          <a:p>
            <a:pPr algn="just"/>
            <a:r>
              <a:rPr lang="en-US" sz="1200" b="0" dirty="0">
                <a:solidFill>
                  <a:schemeClr val="tx2"/>
                </a:solidFill>
              </a:rPr>
              <a:t> </a:t>
            </a:r>
            <a:r>
              <a:rPr lang="en-US" sz="1200" b="0" dirty="0">
                <a:solidFill>
                  <a:schemeClr val="tx2"/>
                </a:solidFill>
                <a:highlight>
                  <a:srgbClr val="C0C0C0"/>
                </a:highlight>
              </a:rPr>
              <a:t>11. Two representatives from the South Carolina State Legislatures Senate Education Committee or designee who are not employees of any South Carolina High School League member school or its school district.</a:t>
            </a:r>
            <a:endParaRPr lang="en-US" sz="1200" b="0" dirty="0">
              <a:solidFill>
                <a:schemeClr val="tx2"/>
              </a:solidFill>
            </a:endParaRPr>
          </a:p>
          <a:p>
            <a:pPr algn="just"/>
            <a:r>
              <a:rPr lang="en-US" sz="1200" b="0" dirty="0">
                <a:solidFill>
                  <a:schemeClr val="tx2"/>
                </a:solidFill>
              </a:rPr>
              <a:t>Renumber remaining section.</a:t>
            </a:r>
          </a:p>
          <a:p>
            <a:pPr algn="just"/>
            <a:r>
              <a:rPr lang="en-US" sz="1200" dirty="0">
                <a:solidFill>
                  <a:schemeClr val="tx2"/>
                </a:solidFill>
              </a:rPr>
              <a:t>Rationale</a:t>
            </a:r>
            <a:r>
              <a:rPr lang="en-US" sz="1200" b="0" dirty="0">
                <a:solidFill>
                  <a:schemeClr val="tx2"/>
                </a:solidFill>
              </a:rPr>
              <a:t>: Allows the State Legislature an opportunity to participate in the governance of the SCHSL.</a:t>
            </a:r>
            <a:endParaRPr lang="en-US" sz="1200" dirty="0">
              <a:solidFill>
                <a:schemeClr val="tx2"/>
              </a:solidFill>
            </a:endParaRPr>
          </a:p>
        </p:txBody>
      </p:sp>
    </p:spTree>
    <p:extLst>
      <p:ext uri="{BB962C8B-B14F-4D97-AF65-F5344CB8AC3E}">
        <p14:creationId xmlns:p14="http://schemas.microsoft.com/office/powerpoint/2010/main" val="1310936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99623D6-35B8-F79F-02D5-177DEF0362D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B0DADFB-BCA3-FDBD-6CED-22816BA635F5}"/>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0761D75D-33B1-0AF3-B526-54C7E8631FED}"/>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2 B – Qualifications and terms for</a:t>
            </a:r>
            <a:br>
              <a:rPr lang="en-US" sz="2400" b="1" dirty="0"/>
            </a:br>
            <a:r>
              <a:rPr lang="en-US" sz="2400" b="1" dirty="0"/>
              <a:t>executive committee</a:t>
            </a:r>
            <a:endParaRPr lang="en-US" dirty="0"/>
          </a:p>
        </p:txBody>
      </p:sp>
      <p:sp>
        <p:nvSpPr>
          <p:cNvPr id="25610" name="TextBox 11">
            <a:extLst>
              <a:ext uri="{FF2B5EF4-FFF2-40B4-BE49-F238E27FC236}">
                <a16:creationId xmlns:a16="http://schemas.microsoft.com/office/drawing/2014/main" id="{3348493C-335E-542A-B255-A14FE9B23ADF}"/>
              </a:ext>
            </a:extLst>
          </p:cNvPr>
          <p:cNvSpPr txBox="1">
            <a:spLocks noChangeArrowheads="1"/>
          </p:cNvSpPr>
          <p:nvPr/>
        </p:nvSpPr>
        <p:spPr bwMode="auto">
          <a:xfrm>
            <a:off x="679500" y="1473848"/>
            <a:ext cx="777547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Dr. Robert Etheredge – Saluda High School </a:t>
            </a:r>
          </a:p>
          <a:p>
            <a:pPr algn="ctr">
              <a:spcBef>
                <a:spcPts val="0"/>
              </a:spcBef>
            </a:pPr>
            <a:r>
              <a:rPr lang="en-US" sz="1400" dirty="0">
                <a:solidFill>
                  <a:schemeClr val="tx2"/>
                </a:solidFill>
              </a:rPr>
              <a:t>Samuel Fuller, South Aiken High School</a:t>
            </a:r>
          </a:p>
          <a:p>
            <a:pPr algn="just"/>
            <a:endParaRPr lang="en-US" sz="1200" dirty="0">
              <a:solidFill>
                <a:schemeClr val="tx2"/>
              </a:solidFill>
            </a:endParaRPr>
          </a:p>
          <a:p>
            <a:pPr algn="just"/>
            <a:r>
              <a:rPr lang="en-US" sz="1200" dirty="0">
                <a:solidFill>
                  <a:schemeClr val="tx2"/>
                </a:solidFill>
              </a:rPr>
              <a:t>Currently Reads:</a:t>
            </a:r>
          </a:p>
          <a:p>
            <a:pPr marL="228600" indent="-228600" algn="just">
              <a:buFont typeface="Arial" charset="0"/>
              <a:buAutoNum type="alphaUcPeriod" startAt="2"/>
            </a:pPr>
            <a:r>
              <a:rPr lang="en-US" sz="1200" b="0" dirty="0">
                <a:solidFill>
                  <a:schemeClr val="tx2"/>
                </a:solidFill>
              </a:rPr>
              <a:t>With the exception of the State Superintendent of Education, </a:t>
            </a:r>
            <a:r>
              <a:rPr lang="en-US" sz="1200" dirty="0">
                <a:solidFill>
                  <a:schemeClr val="tx2"/>
                </a:solidFill>
              </a:rPr>
              <a:t>selected</a:t>
            </a:r>
            <a:r>
              <a:rPr lang="en-US" sz="1200" b="0" dirty="0">
                <a:solidFill>
                  <a:schemeClr val="tx2"/>
                </a:solidFill>
              </a:rPr>
              <a:t> officers and the members at large, the term of office for each executive committee member shall be four years. The terms of office for the members at large shall be two years. Elections shall be staggered so one class representative and at least one association representative will be elected each year.  Should a member of the South Carolina High School League Executive Committee cease to hold the position which initially qualified him/her as a member of the South Carolina High School League Executive Committee, then the individual's position shall be declared vacant and another person selected to fill the balance of the term.  The replacement shall be selected by the same group or Association from which the vacating member was elected. </a:t>
            </a:r>
          </a:p>
          <a:p>
            <a:pPr algn="just"/>
            <a:r>
              <a:rPr lang="en-US" sz="1200" dirty="0">
                <a:solidFill>
                  <a:schemeClr val="tx2"/>
                </a:solidFill>
              </a:rPr>
              <a:t>Change to Read:  </a:t>
            </a:r>
          </a:p>
          <a:p>
            <a:pPr algn="just"/>
            <a:r>
              <a:rPr lang="en-US" sz="1200" b="0" dirty="0">
                <a:solidFill>
                  <a:schemeClr val="tx2"/>
                </a:solidFill>
                <a:highlight>
                  <a:srgbClr val="C0C0C0"/>
                </a:highlight>
              </a:rPr>
              <a:t>With the exception of the State Superintendent of Education, the South Carolina State Legislatures, selected officers, and the members at large, the term of office for each executive committee member is four years. The terms of office for the members at large and the South Carolina State Legislatures are two years. </a:t>
            </a:r>
            <a:r>
              <a:rPr lang="en-US" sz="1200" b="0" dirty="0">
                <a:solidFill>
                  <a:schemeClr val="tx2"/>
                </a:solidFill>
              </a:rPr>
              <a:t>Elections shall be staggered so that one class representative and at least one association representative will be elected each year. Should a member of the South Carolina High School League cease to hold the position which initially qualified them as a member of the Executive Committee, their position is declared vacant, and a replacement is selected to fill the balance of the term by the same group or Association that elected the vacating member.</a:t>
            </a:r>
          </a:p>
          <a:p>
            <a:pPr algn="just"/>
            <a:r>
              <a:rPr lang="en-US" sz="1200" dirty="0">
                <a:solidFill>
                  <a:schemeClr val="tx2"/>
                </a:solidFill>
              </a:rPr>
              <a:t>Rationale:  </a:t>
            </a:r>
            <a:r>
              <a:rPr lang="en-US" sz="1200" b="0" dirty="0">
                <a:solidFill>
                  <a:schemeClr val="tx2"/>
                </a:solidFill>
              </a:rPr>
              <a:t>Defines the term limit of the South Carolina State Legislatures in the event Constitution Article VI Section 2B is changed to allow two representatives from the South Carolina State Legislatures Senate Education Committee or designee to serve on the SCHSL Executive Committee.</a:t>
            </a:r>
          </a:p>
        </p:txBody>
      </p:sp>
      <p:pic>
        <p:nvPicPr>
          <p:cNvPr id="22" name="Audio 21">
            <a:extLst>
              <a:ext uri="{FF2B5EF4-FFF2-40B4-BE49-F238E27FC236}">
                <a16:creationId xmlns:a16="http://schemas.microsoft.com/office/drawing/2014/main" id="{B6EA5A99-BD34-37BA-BFA2-BBA24AAA5E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776590745"/>
      </p:ext>
    </p:extLst>
  </p:cSld>
  <p:clrMapOvr>
    <a:masterClrMapping/>
  </p:clrMapOvr>
  <mc:AlternateContent xmlns:mc="http://schemas.openxmlformats.org/markup-compatibility/2006" xmlns:p14="http://schemas.microsoft.com/office/powerpoint/2010/main">
    <mc:Choice Requires="p14">
      <p:transition spd="slow" p14:dur="2000" advTm="17377"/>
    </mc:Choice>
    <mc:Fallback xmlns="">
      <p:transition spd="slow" advTm="173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6E07EF-F7DD-4DBD-4A43-F5B2886A1D1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CF95251-21C9-9D51-7436-17A13162EEE7}"/>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BEEEE74B-0373-7C19-A778-F6E058EAF3FA}"/>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5 B– powers and duties of the executive committee</a:t>
            </a:r>
            <a:endParaRPr lang="en-US" dirty="0"/>
          </a:p>
        </p:txBody>
      </p:sp>
      <p:sp>
        <p:nvSpPr>
          <p:cNvPr id="25610" name="TextBox 11">
            <a:extLst>
              <a:ext uri="{FF2B5EF4-FFF2-40B4-BE49-F238E27FC236}">
                <a16:creationId xmlns:a16="http://schemas.microsoft.com/office/drawing/2014/main" id="{C379EF26-E48E-AE20-6B30-6624F8891D9B}"/>
              </a:ext>
            </a:extLst>
          </p:cNvPr>
          <p:cNvSpPr txBox="1">
            <a:spLocks noChangeArrowheads="1"/>
          </p:cNvSpPr>
          <p:nvPr/>
        </p:nvSpPr>
        <p:spPr bwMode="auto">
          <a:xfrm>
            <a:off x="679500" y="1473848"/>
            <a:ext cx="7775473" cy="482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r">
              <a:spcBef>
                <a:spcPts val="0"/>
              </a:spcBef>
            </a:pPr>
            <a:r>
              <a:rPr lang="en-US" sz="1400" dirty="0">
                <a:solidFill>
                  <a:schemeClr val="tx2"/>
                </a:solidFill>
              </a:rPr>
              <a:t>Submitted by: Dr. Burke Royster Superintendents – Greenville County, with the following co-sponsors: Anderson 1, 2, 3, 4 &amp; 5, Abbeville County Schools; Beaufort County Schools, Charleston County Schools, Cherokee County Schools, Chesterfield County Schools; Clover (York 2); Darlington County Schools, Florence 2 and 5, Fort Mill School District (York 4), Georgetown County School District, Greenwood School District 52, Horry County Schools, Kershaw County Schools, Lancaster County School District, Lexington 1, Oconee County Schools, Pickens County Schools, Richland District 2, Rock Hill (York 3), South Carolina Public Charter School District, Spartanburg 1, 2, 3, 4, 5, 6, and 7</a:t>
            </a:r>
          </a:p>
          <a:p>
            <a:pPr algn="just"/>
            <a:endParaRPr lang="en-US" sz="1200" dirty="0">
              <a:solidFill>
                <a:schemeClr val="tx2"/>
              </a:solidFill>
            </a:endParaRPr>
          </a:p>
          <a:p>
            <a:pPr algn="just"/>
            <a:r>
              <a:rPr lang="en-US" sz="1200" dirty="0">
                <a:solidFill>
                  <a:schemeClr val="tx2"/>
                </a:solidFill>
              </a:rPr>
              <a:t>Currently Reads:</a:t>
            </a:r>
          </a:p>
          <a:p>
            <a:pPr marL="228600" indent="-228600" algn="just">
              <a:buAutoNum type="alphaUcPeriod" startAt="2"/>
            </a:pPr>
            <a:r>
              <a:rPr lang="en-US" sz="1200" b="0" dirty="0">
                <a:solidFill>
                  <a:schemeClr val="tx2"/>
                </a:solidFill>
              </a:rPr>
              <a:t>The South Carolina High School League Executive Committee shall hear appeals from classification executive committee decisions and protests between schools in different classifications. </a:t>
            </a:r>
          </a:p>
          <a:p>
            <a:pPr algn="just"/>
            <a:r>
              <a:rPr lang="en-US" sz="1200" dirty="0">
                <a:solidFill>
                  <a:schemeClr val="tx2"/>
                </a:solidFill>
              </a:rPr>
              <a:t>Add:</a:t>
            </a:r>
          </a:p>
          <a:p>
            <a:pPr algn="just"/>
            <a:r>
              <a:rPr lang="en-US" sz="1200" b="0" dirty="0">
                <a:solidFill>
                  <a:schemeClr val="tx2"/>
                </a:solidFill>
                <a:highlight>
                  <a:srgbClr val="C0C0C0"/>
                </a:highlight>
              </a:rPr>
              <a:t>Section 5 B1 Hearing Officers:</a:t>
            </a:r>
          </a:p>
          <a:p>
            <a:pPr algn="just"/>
            <a:r>
              <a:rPr lang="en-US" sz="1200" b="0" dirty="0">
                <a:solidFill>
                  <a:schemeClr val="tx2"/>
                </a:solidFill>
                <a:highlight>
                  <a:srgbClr val="C0C0C0"/>
                </a:highlight>
              </a:rPr>
              <a:t>The League Shall establish a panel of Hearing Officers who will be assigned individually to hear appeals prior to such appeals reaching the Executive Committee. Hearing Officers may include retired judges, retired or former administrators, or other individuals with demonstrated legal or interscholastic athletic experience. The decision of a Hearing Officer may be appealed to the Executive Committee under procedures established by League policy.</a:t>
            </a:r>
          </a:p>
          <a:p>
            <a:pPr algn="just"/>
            <a:r>
              <a:rPr lang="en-US" sz="1200" b="0" dirty="0">
                <a:solidFill>
                  <a:schemeClr val="tx2"/>
                </a:solidFill>
                <a:highlight>
                  <a:srgbClr val="C0C0C0"/>
                </a:highlight>
              </a:rPr>
              <a:t>Section 5 B 2 Recusal of Executive Committee Members:</a:t>
            </a:r>
          </a:p>
          <a:p>
            <a:pPr algn="just"/>
            <a:r>
              <a:rPr lang="en-US" sz="1200" b="0" dirty="0">
                <a:solidFill>
                  <a:schemeClr val="tx2"/>
                </a:solidFill>
                <a:highlight>
                  <a:srgbClr val="C0C0C0"/>
                </a:highlight>
              </a:rPr>
              <a:t>If an appeal proceeds to the Executive Committee, any member of the Executive Committee whose classification is directly involved in the appeal shall recuse themselves from both discussion and voting on that appeal.</a:t>
            </a:r>
          </a:p>
        </p:txBody>
      </p:sp>
      <p:pic>
        <p:nvPicPr>
          <p:cNvPr id="11" name="Audio 10">
            <a:extLst>
              <a:ext uri="{FF2B5EF4-FFF2-40B4-BE49-F238E27FC236}">
                <a16:creationId xmlns:a16="http://schemas.microsoft.com/office/drawing/2014/main" id="{BF2896EB-E0F0-A27F-A7F7-410508047D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90462638"/>
      </p:ext>
    </p:extLst>
  </p:cSld>
  <p:clrMapOvr>
    <a:masterClrMapping/>
  </p:clrMapOvr>
  <mc:AlternateContent xmlns:mc="http://schemas.openxmlformats.org/markup-compatibility/2006" xmlns:p14="http://schemas.microsoft.com/office/powerpoint/2010/main">
    <mc:Choice Requires="p14">
      <p:transition spd="slow" p14:dur="2000" advTm="39078"/>
    </mc:Choice>
    <mc:Fallback xmlns="">
      <p:transition spd="slow" advTm="39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E9C163D-FBCE-DBD4-1B60-7B2C339B340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16626CF-C5A6-AFF6-47E1-AA3B870DBA00}"/>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39BB5C2C-2A89-3CDF-0467-C63DCC974F13}"/>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5 – powers and duties of the executive committee (continued)</a:t>
            </a:r>
            <a:endParaRPr lang="en-US" dirty="0"/>
          </a:p>
        </p:txBody>
      </p:sp>
      <p:sp>
        <p:nvSpPr>
          <p:cNvPr id="25610" name="TextBox 11">
            <a:extLst>
              <a:ext uri="{FF2B5EF4-FFF2-40B4-BE49-F238E27FC236}">
                <a16:creationId xmlns:a16="http://schemas.microsoft.com/office/drawing/2014/main" id="{509E377A-3E4D-785D-71FC-159F5C6CDC10}"/>
              </a:ext>
            </a:extLst>
          </p:cNvPr>
          <p:cNvSpPr txBox="1">
            <a:spLocks noChangeArrowheads="1"/>
          </p:cNvSpPr>
          <p:nvPr/>
        </p:nvSpPr>
        <p:spPr bwMode="auto">
          <a:xfrm>
            <a:off x="679500" y="1473848"/>
            <a:ext cx="7775473"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r">
              <a:spcBef>
                <a:spcPts val="0"/>
              </a:spcBef>
            </a:pPr>
            <a:r>
              <a:rPr lang="en-US" sz="1400" dirty="0">
                <a:solidFill>
                  <a:schemeClr val="tx2"/>
                </a:solidFill>
              </a:rPr>
              <a:t>Submitted by: Dr. Burke Royster Superintendents – Greenville County, with the following co-sponsors: Anderson 1, 2, 3, 4 &amp; 5, Abbeville County Schools; Beaufort County Schools, Charleston County Schools, Cherokee County Schools, Chesterfield County Schools; Clover (York 2); Darlington County Schools, Florence 2 and 5, Fort Mill School District (York 4), Georgetown County School District, Greenwood School District 52, Horry County Schools, Kershaw County Schools, Lancaster County School District, Lexington 1, Oconee County Schools, Pickens County Schools, Richland District 2, Rock Hill (York 3), South Carolina Public Charter School District, Spartanburg 1, 2, 3, 4, 5, 6, and 7</a:t>
            </a:r>
          </a:p>
          <a:p>
            <a:pPr algn="just"/>
            <a:endParaRPr lang="en-US" sz="1200" dirty="0">
              <a:solidFill>
                <a:schemeClr val="tx2"/>
              </a:solidFill>
            </a:endParaRPr>
          </a:p>
          <a:p>
            <a:pPr algn="just"/>
            <a:r>
              <a:rPr lang="en-US" sz="1200" dirty="0">
                <a:solidFill>
                  <a:schemeClr val="tx2"/>
                </a:solidFill>
              </a:rPr>
              <a:t>Rationale: </a:t>
            </a:r>
            <a:r>
              <a:rPr lang="en-US" sz="1200" b="0" dirty="0">
                <a:solidFill>
                  <a:schemeClr val="tx2"/>
                </a:solidFill>
              </a:rPr>
              <a:t>This amendment strengthens the League’s appeals process by introducing an impartial Hearing Officer system to review cases prior to Executive Committee involvement. This structure:</a:t>
            </a:r>
          </a:p>
          <a:p>
            <a:pPr marL="171450" indent="-171450" algn="just">
              <a:buFont typeface="Arial" panose="020B0604020202020204" pitchFamily="34" charset="0"/>
              <a:buChar char="•"/>
            </a:pPr>
            <a:r>
              <a:rPr lang="en-US" sz="1200" b="0" dirty="0">
                <a:solidFill>
                  <a:schemeClr val="tx2"/>
                </a:solidFill>
              </a:rPr>
              <a:t>Ensures appeals are reviewed by individuals with relevant legal and interscholastic athletic experience.</a:t>
            </a:r>
          </a:p>
          <a:p>
            <a:pPr marL="171450" indent="-171450" algn="just">
              <a:buFont typeface="Arial" panose="020B0604020202020204" pitchFamily="34" charset="0"/>
              <a:buChar char="•"/>
            </a:pPr>
            <a:r>
              <a:rPr lang="en-US" sz="1200" b="0" dirty="0">
                <a:solidFill>
                  <a:schemeClr val="tx2"/>
                </a:solidFill>
              </a:rPr>
              <a:t>Improves fairness, timeliness, and efficiency in handling appeals.</a:t>
            </a:r>
          </a:p>
          <a:p>
            <a:pPr marL="171450" indent="-171450" algn="just">
              <a:buFont typeface="Arial" panose="020B0604020202020204" pitchFamily="34" charset="0"/>
              <a:buChar char="•"/>
            </a:pPr>
            <a:r>
              <a:rPr lang="en-US" sz="1200" b="0" dirty="0">
                <a:solidFill>
                  <a:schemeClr val="tx2"/>
                </a:solidFill>
              </a:rPr>
              <a:t>Reduces undue burden on the Executive Committee while preserving the right of final appeal.</a:t>
            </a:r>
          </a:p>
          <a:p>
            <a:pPr marL="171450" indent="-171450" algn="just">
              <a:buFont typeface="Arial" panose="020B0604020202020204" pitchFamily="34" charset="0"/>
              <a:buChar char="•"/>
            </a:pPr>
            <a:r>
              <a:rPr lang="en-US" sz="1200" b="0" dirty="0">
                <a:solidFill>
                  <a:schemeClr val="tx2"/>
                </a:solidFill>
              </a:rPr>
              <a:t>Promotes impartiality by requiring Executive Committee members from the classification involved in the case to recuse themselves.</a:t>
            </a:r>
          </a:p>
          <a:p>
            <a:pPr marL="171450" indent="-171450" algn="just">
              <a:buFont typeface="Arial" panose="020B0604020202020204" pitchFamily="34" charset="0"/>
              <a:buChar char="•"/>
            </a:pPr>
            <a:r>
              <a:rPr lang="en-US" sz="1200" b="0" dirty="0">
                <a:solidFill>
                  <a:schemeClr val="tx2"/>
                </a:solidFill>
              </a:rPr>
              <a:t>Mirrors the expulsion hearing process followed by most school districts in the state.</a:t>
            </a:r>
          </a:p>
          <a:p>
            <a:pPr marL="171450" indent="-171450" algn="just">
              <a:buFont typeface="Arial" panose="020B0604020202020204" pitchFamily="34" charset="0"/>
              <a:buChar char="•"/>
            </a:pPr>
            <a:r>
              <a:rPr lang="en-US" sz="1200" b="0" dirty="0">
                <a:solidFill>
                  <a:schemeClr val="tx2"/>
                </a:solidFill>
              </a:rPr>
              <a:t>The intent is that hearing the appeal of any issue will originate at the Hearing Office level.</a:t>
            </a:r>
          </a:p>
          <a:p>
            <a:pPr algn="just"/>
            <a:r>
              <a:rPr lang="en-US" sz="1200" b="0" dirty="0">
                <a:solidFill>
                  <a:schemeClr val="tx2"/>
                </a:solidFill>
              </a:rPr>
              <a:t>This approach aligns with best practices in due process and governance for educational and athletic organizations.</a:t>
            </a:r>
          </a:p>
        </p:txBody>
      </p:sp>
    </p:spTree>
    <p:extLst>
      <p:ext uri="{BB962C8B-B14F-4D97-AF65-F5344CB8AC3E}">
        <p14:creationId xmlns:p14="http://schemas.microsoft.com/office/powerpoint/2010/main" val="275007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5933714-6FE4-3C8E-0A04-99273E9652E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5535D6F-1D79-C4C7-9ECC-8418AA415B74}"/>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6DDB535A-5BDE-50EA-35F9-C1DB92857DA0}"/>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5 D – powers and duties of the commissioner</a:t>
            </a:r>
            <a:endParaRPr lang="en-US" dirty="0"/>
          </a:p>
        </p:txBody>
      </p:sp>
      <p:sp>
        <p:nvSpPr>
          <p:cNvPr id="25610" name="TextBox 11">
            <a:extLst>
              <a:ext uri="{FF2B5EF4-FFF2-40B4-BE49-F238E27FC236}">
                <a16:creationId xmlns:a16="http://schemas.microsoft.com/office/drawing/2014/main" id="{F4750358-815D-D592-E147-DBE004D5696E}"/>
              </a:ext>
            </a:extLst>
          </p:cNvPr>
          <p:cNvSpPr txBox="1">
            <a:spLocks noChangeArrowheads="1"/>
          </p:cNvSpPr>
          <p:nvPr/>
        </p:nvSpPr>
        <p:spPr bwMode="auto">
          <a:xfrm>
            <a:off x="679500" y="1473848"/>
            <a:ext cx="7775473" cy="348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r">
              <a:spcBef>
                <a:spcPts val="0"/>
              </a:spcBef>
            </a:pPr>
            <a:r>
              <a:rPr lang="en-US" sz="1400" dirty="0">
                <a:solidFill>
                  <a:schemeClr val="tx2"/>
                </a:solidFill>
              </a:rPr>
              <a:t>Submitted by: Dr. Burke Royster Superintendents – Greenville County, with the following co-sponsors: Anderson 1, 2, 3, 4 &amp; 5, Abbeville County Schools; Beaufort County Schools, Charleston County Schools, Cherokee County Schools, Chesterfield County Schools; Clover (York 2); Darlington County Schools, Florence 2 and 5, Fort Mill School District (York 4), Georgetown County School District, Greenwood School District 52, Horry County Schools, Kershaw County Schools, Lancaster County School District, Lexington 1, Oconee County Schools, Pickens County Schools, Richland District 2, Rock Hill (York 3), South Carolina Public Charter School District, Spartanburg 1, 2, 3, 4, 5, 6, and 7</a:t>
            </a:r>
          </a:p>
          <a:p>
            <a:pPr algn="just"/>
            <a:endParaRPr lang="en-US" sz="1200" dirty="0">
              <a:solidFill>
                <a:schemeClr val="tx2"/>
              </a:solidFill>
            </a:endParaRPr>
          </a:p>
          <a:p>
            <a:pPr algn="just"/>
            <a:r>
              <a:rPr lang="en-US" sz="1200" dirty="0">
                <a:solidFill>
                  <a:schemeClr val="tx2"/>
                </a:solidFill>
              </a:rPr>
              <a:t>Currently Reads:</a:t>
            </a:r>
          </a:p>
          <a:p>
            <a:pPr marL="228600" indent="-228600" algn="just">
              <a:buAutoNum type="alphaUcPeriod" startAt="4"/>
            </a:pPr>
            <a:r>
              <a:rPr lang="en-US" sz="1200" b="0" dirty="0">
                <a:solidFill>
                  <a:schemeClr val="tx2"/>
                </a:solidFill>
              </a:rPr>
              <a:t>The South Carolina High School League Executive Committee shall adopt and promulgate the Rules and Regulations of the League consistent with the Constitution and Bylaws of the League.  Such shall be published to the membership on a regular basis and may be amended by the Legislative Assembly by majority vote at the annual meeting provided that the member proposing same shall give notice of his/her proposal with the call to the meeting.</a:t>
            </a:r>
          </a:p>
          <a:p>
            <a:pPr algn="just"/>
            <a:endParaRPr lang="en-US" sz="1200" b="0" dirty="0">
              <a:solidFill>
                <a:schemeClr val="tx2"/>
              </a:solidFill>
            </a:endParaRPr>
          </a:p>
        </p:txBody>
      </p:sp>
      <p:pic>
        <p:nvPicPr>
          <p:cNvPr id="22" name="Audio 4">
            <a:extLst>
              <a:ext uri="{FF2B5EF4-FFF2-40B4-BE49-F238E27FC236}">
                <a16:creationId xmlns:a16="http://schemas.microsoft.com/office/drawing/2014/main" id="{6FCE97B5-1C72-9C8C-D2EC-0BD1AF01DF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4242049718"/>
      </p:ext>
    </p:extLst>
  </p:cSld>
  <p:clrMapOvr>
    <a:masterClrMapping/>
  </p:clrMapOvr>
  <mc:AlternateContent xmlns:mc="http://schemas.openxmlformats.org/markup-compatibility/2006" xmlns:p14="http://schemas.microsoft.com/office/powerpoint/2010/main">
    <mc:Choice Requires="p14">
      <p:transition spd="slow" p14:dur="2000" advTm="28759"/>
    </mc:Choice>
    <mc:Fallback xmlns="">
      <p:transition spd="slow" advTm="287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37FD3A5-9ABB-D5A7-C8AB-6AE0E94B7F1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9189F34-61B6-381D-BA3C-6A2CC42B0371}"/>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8B8D007B-73B1-88B7-284A-8AB05E31E388}"/>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5 D – powers and duties of the commissioner (continued)</a:t>
            </a:r>
            <a:endParaRPr lang="en-US" dirty="0"/>
          </a:p>
        </p:txBody>
      </p:sp>
      <p:sp>
        <p:nvSpPr>
          <p:cNvPr id="25610" name="TextBox 11">
            <a:extLst>
              <a:ext uri="{FF2B5EF4-FFF2-40B4-BE49-F238E27FC236}">
                <a16:creationId xmlns:a16="http://schemas.microsoft.com/office/drawing/2014/main" id="{77820E08-F03C-72C5-6D42-9F0EA130C406}"/>
              </a:ext>
            </a:extLst>
          </p:cNvPr>
          <p:cNvSpPr txBox="1">
            <a:spLocks noChangeArrowheads="1"/>
          </p:cNvSpPr>
          <p:nvPr/>
        </p:nvSpPr>
        <p:spPr bwMode="auto">
          <a:xfrm>
            <a:off x="679500" y="1473848"/>
            <a:ext cx="7775473" cy="539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r">
              <a:spcBef>
                <a:spcPts val="0"/>
              </a:spcBef>
            </a:pPr>
            <a:r>
              <a:rPr lang="en-US" sz="1400" dirty="0">
                <a:solidFill>
                  <a:schemeClr val="tx2"/>
                </a:solidFill>
              </a:rPr>
              <a:t>Submitted by: Dr. Burke Royster Superintendents – Greenville County, with the following co-sponsors: Anderson 1, 2, 3, 4 &amp; 5, Abbeville County Schools; Beaufort County Schools, Charleston County Schools, Cherokee County Schools, Chesterfield County Schools; Clover (York 2); Darlington County Schools, Florence 2 and 5, Fort Mill School District (York 4), Georgetown County School District, Greenwood School District 52, Horry County Schools, Kershaw County Schools, Lancaster County School District, Lexington 1, Oconee County Schools, Pickens County Schools, Richland District 2, Rock Hill (York 3), South Carolina Public Charter School District, Spartanburg 1, 2, 3, 4, 5, 6, and 7</a:t>
            </a:r>
          </a:p>
          <a:p>
            <a:pPr algn="just"/>
            <a:r>
              <a:rPr lang="en-US" sz="1200" dirty="0">
                <a:solidFill>
                  <a:schemeClr val="tx2"/>
                </a:solidFill>
              </a:rPr>
              <a:t>Add:</a:t>
            </a:r>
          </a:p>
          <a:p>
            <a:pPr algn="just"/>
            <a:r>
              <a:rPr lang="en-US" sz="1200" b="0" dirty="0">
                <a:solidFill>
                  <a:schemeClr val="tx2"/>
                </a:solidFill>
                <a:highlight>
                  <a:srgbClr val="C0C0C0"/>
                </a:highlight>
              </a:rPr>
              <a:t>Section 5 New E. Petition of Assembly</a:t>
            </a:r>
          </a:p>
          <a:p>
            <a:pPr algn="just"/>
            <a:r>
              <a:rPr lang="en-US" sz="1200" b="0" dirty="0">
                <a:solidFill>
                  <a:schemeClr val="tx2"/>
                </a:solidFill>
                <a:highlight>
                  <a:srgbClr val="C0C0C0"/>
                </a:highlight>
              </a:rPr>
              <a:t>Upon petition of a majority of member schools to the Commissioner, a delegate assembly will be scheduled to address League matters. That assembly will be held in a location geographically central to the member schools.</a:t>
            </a:r>
            <a:endParaRPr lang="en-US" sz="1200" dirty="0">
              <a:solidFill>
                <a:schemeClr val="tx2"/>
              </a:solidFill>
            </a:endParaRPr>
          </a:p>
          <a:p>
            <a:pPr algn="just"/>
            <a:r>
              <a:rPr lang="en-US" sz="1200" dirty="0">
                <a:solidFill>
                  <a:schemeClr val="tx2"/>
                </a:solidFill>
              </a:rPr>
              <a:t>Rationale: </a:t>
            </a:r>
            <a:r>
              <a:rPr lang="en-US" sz="1200" b="0" dirty="0">
                <a:solidFill>
                  <a:schemeClr val="tx2"/>
                </a:solidFill>
              </a:rPr>
              <a:t>This amendment provides member schools with a clear and democratic mechanism to convene a Delegate Assembly when significant League matters require broader discussion and input. </a:t>
            </a:r>
          </a:p>
          <a:p>
            <a:pPr algn="just"/>
            <a:r>
              <a:rPr lang="en-US" sz="1200" b="0" dirty="0">
                <a:solidFill>
                  <a:schemeClr val="tx2"/>
                </a:solidFill>
              </a:rPr>
              <a:t>It ensures:</a:t>
            </a:r>
          </a:p>
          <a:p>
            <a:pPr marL="171450" indent="-171450" algn="just">
              <a:buFont typeface="Arial" panose="020B0604020202020204" pitchFamily="34" charset="0"/>
              <a:buChar char="•"/>
            </a:pPr>
            <a:r>
              <a:rPr lang="en-US" sz="1200" b="0" dirty="0">
                <a:solidFill>
                  <a:schemeClr val="tx2"/>
                </a:solidFill>
              </a:rPr>
              <a:t>Greater member engagement and transparency in the decision-making process.</a:t>
            </a:r>
          </a:p>
          <a:p>
            <a:pPr marL="171450" indent="-171450" algn="just">
              <a:buFont typeface="Arial" panose="020B0604020202020204" pitchFamily="34" charset="0"/>
              <a:buChar char="•"/>
            </a:pPr>
            <a:r>
              <a:rPr lang="en-US" sz="1200" b="0" dirty="0">
                <a:solidFill>
                  <a:schemeClr val="tx2"/>
                </a:solidFill>
              </a:rPr>
              <a:t>A formal pathway for schools to collectively request discussion of policies or governance issues that directly affect them.</a:t>
            </a:r>
          </a:p>
          <a:p>
            <a:pPr marL="171450" indent="-171450" algn="just">
              <a:buFont typeface="Arial" panose="020B0604020202020204" pitchFamily="34" charset="0"/>
              <a:buChar char="•"/>
            </a:pPr>
            <a:r>
              <a:rPr lang="en-US" sz="1200" b="0" dirty="0">
                <a:solidFill>
                  <a:schemeClr val="tx2"/>
                </a:solidFill>
              </a:rPr>
              <a:t>Balanced accessibility by requiring the assembly to be held in a geographically central location.</a:t>
            </a:r>
          </a:p>
          <a:p>
            <a:pPr marL="171450" indent="-171450" algn="just">
              <a:buFont typeface="Arial" panose="020B0604020202020204" pitchFamily="34" charset="0"/>
              <a:buChar char="•"/>
            </a:pPr>
            <a:r>
              <a:rPr lang="en-US" sz="1200" b="0" dirty="0">
                <a:solidFill>
                  <a:schemeClr val="tx2"/>
                </a:solidFill>
              </a:rPr>
              <a:t>Enhanced accountability and responsiveness of League leadership to the collective concerns of its member institutions.</a:t>
            </a:r>
          </a:p>
          <a:p>
            <a:pPr algn="just"/>
            <a:r>
              <a:rPr lang="en-US" sz="1200" b="0" dirty="0">
                <a:solidFill>
                  <a:schemeClr val="tx2"/>
                </a:solidFill>
              </a:rPr>
              <a:t>This provision reinforces the League’s commitment to representative governance, ensuring that member schools retain a voice in shaping the direction and policies of the SCHSL.</a:t>
            </a:r>
          </a:p>
        </p:txBody>
      </p:sp>
    </p:spTree>
    <p:extLst>
      <p:ext uri="{BB962C8B-B14F-4D97-AF65-F5344CB8AC3E}">
        <p14:creationId xmlns:p14="http://schemas.microsoft.com/office/powerpoint/2010/main" val="2224475437"/>
      </p:ext>
    </p:extLst>
  </p:cSld>
  <p:clrMapOvr>
    <a:masterClrMapping/>
  </p:clrMapOvr>
  <mc:AlternateContent xmlns:mc="http://schemas.openxmlformats.org/markup-compatibility/2006" xmlns:p14="http://schemas.microsoft.com/office/powerpoint/2010/main">
    <mc:Choice Requires="p14">
      <p:transition spd="slow" p14:dur="2000" advTm="31259"/>
    </mc:Choice>
    <mc:Fallback xmlns="">
      <p:transition spd="slow" advTm="31259"/>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96F19B4-3462-4960-7B6B-CF327B86D6B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FB3080A-0C8D-B72A-7202-ADC475537780}"/>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30CAB713-C567-D866-783C-0DE4E89274A0}"/>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6 A– powers and duties of the commissioner</a:t>
            </a:r>
            <a:endParaRPr lang="en-US" dirty="0"/>
          </a:p>
        </p:txBody>
      </p:sp>
      <p:sp>
        <p:nvSpPr>
          <p:cNvPr id="25610" name="TextBox 11">
            <a:extLst>
              <a:ext uri="{FF2B5EF4-FFF2-40B4-BE49-F238E27FC236}">
                <a16:creationId xmlns:a16="http://schemas.microsoft.com/office/drawing/2014/main" id="{A906541D-24E6-80B5-31AD-483FC5993796}"/>
              </a:ext>
            </a:extLst>
          </p:cNvPr>
          <p:cNvSpPr txBox="1">
            <a:spLocks noChangeArrowheads="1"/>
          </p:cNvSpPr>
          <p:nvPr/>
        </p:nvSpPr>
        <p:spPr bwMode="auto">
          <a:xfrm>
            <a:off x="679500" y="1473848"/>
            <a:ext cx="7775473" cy="502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r">
              <a:spcBef>
                <a:spcPts val="0"/>
              </a:spcBef>
            </a:pPr>
            <a:r>
              <a:rPr lang="en-US" sz="1400" dirty="0">
                <a:solidFill>
                  <a:schemeClr val="tx2"/>
                </a:solidFill>
              </a:rPr>
              <a:t>Submitted by: Dr. Burke Royster Superintendents – Greenville County, with the following co-sponsors: Anderson 1, 2, 3, 4 &amp; 5, Abbeville County Schools; Beaufort County Schools, Charleston County Schools, Cherokee County Schools, Chesterfield County Schools; Clover (York 2); Darlington County Schools, Florence 2 and 5, Fort Mill School District (York 4), Georgetown County School District, Greenwood School District 52, Horry County Schools, Kershaw County Schools, Lancaster County School District, Lexington 1, Oconee County Schools, Pickens County Schools, Richland District 2, Rock Hill (York 3), South Carolina Public Charter School District, Spartanburg 1, 2, 3, 4, 5, 6, and 7</a:t>
            </a:r>
          </a:p>
          <a:p>
            <a:pPr algn="just"/>
            <a:endParaRPr lang="en-US" sz="1200" dirty="0">
              <a:solidFill>
                <a:schemeClr val="tx2"/>
              </a:solidFill>
            </a:endParaRPr>
          </a:p>
          <a:p>
            <a:pPr algn="just"/>
            <a:r>
              <a:rPr lang="en-US" sz="1200" dirty="0">
                <a:solidFill>
                  <a:schemeClr val="tx2"/>
                </a:solidFill>
              </a:rPr>
              <a:t>Currently Reads:</a:t>
            </a:r>
          </a:p>
          <a:p>
            <a:pPr marL="228600" indent="-228600" algn="just">
              <a:buAutoNum type="alphaUcPeriod"/>
            </a:pPr>
            <a:r>
              <a:rPr lang="en-US" sz="1200" b="0" dirty="0">
                <a:solidFill>
                  <a:schemeClr val="tx2"/>
                </a:solidFill>
              </a:rPr>
              <a:t>The commissioner shall be employed by the South Carolina High School League Executive Committee who shall determine the term of employment, duties, salary and expenses.</a:t>
            </a:r>
          </a:p>
          <a:p>
            <a:pPr algn="just"/>
            <a:r>
              <a:rPr lang="en-US" sz="1200" dirty="0">
                <a:solidFill>
                  <a:schemeClr val="tx2"/>
                </a:solidFill>
              </a:rPr>
              <a:t>Change to Read:</a:t>
            </a:r>
          </a:p>
          <a:p>
            <a:pPr marL="228600" indent="-228600" algn="just">
              <a:buAutoNum type="alphaUcPeriod"/>
            </a:pPr>
            <a:r>
              <a:rPr lang="en-US" sz="1200" b="0" dirty="0">
                <a:solidFill>
                  <a:schemeClr val="tx2"/>
                </a:solidFill>
              </a:rPr>
              <a:t>The commissioner shall be employed by the South Carolina High School League Executive Committee who shall determine the term of employment, duties, salary and expenses.</a:t>
            </a:r>
          </a:p>
          <a:p>
            <a:pPr algn="just"/>
            <a:r>
              <a:rPr lang="en-US" sz="1200" dirty="0">
                <a:solidFill>
                  <a:schemeClr val="tx2"/>
                </a:solidFill>
                <a:highlight>
                  <a:srgbClr val="C0C0C0"/>
                </a:highlight>
              </a:rPr>
              <a:t>Add:</a:t>
            </a:r>
          </a:p>
          <a:p>
            <a:pPr marL="228600" indent="-228600" algn="just">
              <a:buFont typeface="+mj-lt"/>
              <a:buAutoNum type="arabicPeriod"/>
            </a:pPr>
            <a:r>
              <a:rPr lang="en-US" sz="1200" dirty="0">
                <a:solidFill>
                  <a:schemeClr val="tx2"/>
                </a:solidFill>
                <a:highlight>
                  <a:srgbClr val="C0C0C0"/>
                </a:highlight>
              </a:rPr>
              <a:t>The contract of the Commissioner shall not exceed three (3) years in length.</a:t>
            </a:r>
          </a:p>
          <a:p>
            <a:pPr marL="228600" indent="-228600" algn="just">
              <a:buFont typeface="+mj-lt"/>
              <a:buAutoNum type="arabicPeriod"/>
            </a:pPr>
            <a:r>
              <a:rPr lang="en-US" sz="1200" dirty="0">
                <a:solidFill>
                  <a:schemeClr val="tx2"/>
                </a:solidFill>
                <a:highlight>
                  <a:srgbClr val="C0C0C0"/>
                </a:highlight>
              </a:rPr>
              <a:t>The contract may be renewed annually for one (1) year upon action of the Executive Committee.</a:t>
            </a:r>
          </a:p>
          <a:p>
            <a:pPr marL="228600" indent="-228600" algn="just">
              <a:buFont typeface="+mj-lt"/>
              <a:buAutoNum type="arabicPeriod"/>
            </a:pPr>
            <a:r>
              <a:rPr lang="en-US" sz="1200" dirty="0">
                <a:solidFill>
                  <a:schemeClr val="tx2"/>
                </a:solidFill>
                <a:highlight>
                  <a:srgbClr val="C0C0C0"/>
                </a:highlight>
              </a:rPr>
              <a:t>The current contract may not be extended until it has less than three years remaining. </a:t>
            </a:r>
          </a:p>
          <a:p>
            <a:pPr marL="228600" indent="-228600" algn="just">
              <a:buFont typeface="+mj-lt"/>
              <a:buAutoNum type="arabicPeriod"/>
            </a:pPr>
            <a:r>
              <a:rPr lang="en-US" sz="1200" dirty="0">
                <a:solidFill>
                  <a:schemeClr val="tx2"/>
                </a:solidFill>
                <a:highlight>
                  <a:srgbClr val="C0C0C0"/>
                </a:highlight>
              </a:rPr>
              <a:t>No contract with the Commissioner shall include an “evergreen provision” or any automatic renewal clause extending the contract beyond the term expressly approved by the Executive Committee.</a:t>
            </a:r>
          </a:p>
        </p:txBody>
      </p:sp>
      <p:pic>
        <p:nvPicPr>
          <p:cNvPr id="19" name="Audio 18">
            <a:extLst>
              <a:ext uri="{FF2B5EF4-FFF2-40B4-BE49-F238E27FC236}">
                <a16:creationId xmlns:a16="http://schemas.microsoft.com/office/drawing/2014/main" id="{54F19B7A-BB71-E777-0CB6-E8C68CAA316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3924972807"/>
      </p:ext>
    </p:extLst>
  </p:cSld>
  <p:clrMapOvr>
    <a:masterClrMapping/>
  </p:clrMapOvr>
  <mc:AlternateContent xmlns:mc="http://schemas.openxmlformats.org/markup-compatibility/2006" xmlns:p14="http://schemas.microsoft.com/office/powerpoint/2010/main">
    <mc:Choice Requires="p14">
      <p:transition spd="slow" p14:dur="2000" advTm="23554"/>
    </mc:Choice>
    <mc:Fallback xmlns="">
      <p:transition spd="slow" advTm="235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064B89-205D-532A-CE23-25E00458CC6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DF1A86F-0C4F-88EA-26A8-6ABE25B825F9}"/>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BF904FEE-C33D-BCCF-49D8-1ACA0B1DE2B3}"/>
              </a:ext>
            </a:extLst>
          </p:cNvPr>
          <p:cNvSpPr>
            <a:spLocks noGrp="1"/>
          </p:cNvSpPr>
          <p:nvPr>
            <p:ph type="title"/>
          </p:nvPr>
        </p:nvSpPr>
        <p:spPr>
          <a:xfrm>
            <a:off x="71562" y="189150"/>
            <a:ext cx="8992925" cy="1095547"/>
          </a:xfrm>
        </p:spPr>
        <p:txBody>
          <a:bodyPr/>
          <a:lstStyle/>
          <a:p>
            <a:pPr algn="ctr"/>
            <a:r>
              <a:rPr lang="en-US" sz="2400" b="1" dirty="0"/>
              <a:t>Constitution</a:t>
            </a:r>
            <a:br>
              <a:rPr lang="en-US" sz="2400" dirty="0"/>
            </a:br>
            <a:r>
              <a:rPr lang="en-US" sz="2400" b="1" dirty="0"/>
              <a:t>Article VI  - administration</a:t>
            </a:r>
            <a:br>
              <a:rPr lang="en-US" sz="2400" b="1" dirty="0"/>
            </a:br>
            <a:r>
              <a:rPr lang="en-US" sz="2400" b="1" dirty="0"/>
              <a:t>SECTION 6 – powers and duties of the commissioner (continued)</a:t>
            </a:r>
            <a:endParaRPr lang="en-US" dirty="0"/>
          </a:p>
        </p:txBody>
      </p:sp>
      <p:sp>
        <p:nvSpPr>
          <p:cNvPr id="25610" name="TextBox 11">
            <a:extLst>
              <a:ext uri="{FF2B5EF4-FFF2-40B4-BE49-F238E27FC236}">
                <a16:creationId xmlns:a16="http://schemas.microsoft.com/office/drawing/2014/main" id="{91F3F821-0E76-8E0F-3C97-A76DD0A78C57}"/>
              </a:ext>
            </a:extLst>
          </p:cNvPr>
          <p:cNvSpPr txBox="1">
            <a:spLocks noChangeArrowheads="1"/>
          </p:cNvSpPr>
          <p:nvPr/>
        </p:nvSpPr>
        <p:spPr bwMode="auto">
          <a:xfrm>
            <a:off x="679500" y="1473848"/>
            <a:ext cx="7775473" cy="453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r">
              <a:spcBef>
                <a:spcPts val="0"/>
              </a:spcBef>
            </a:pPr>
            <a:r>
              <a:rPr lang="en-US" sz="1400" dirty="0">
                <a:solidFill>
                  <a:schemeClr val="tx2"/>
                </a:solidFill>
              </a:rPr>
              <a:t>Submitted by: Dr. Burke Royster Superintendents – Greenville County, with the following co-sponsors: Anderson 1, 2, 3, 4 &amp; 5, Abbeville County Schools; Beaufort County Schools, Charleston County Schools, Cherokee County Schools, Chesterfield County Schools; Clover (York 2); Darlington County Schools, Florence 2 and 5, Fort Mill School District (York 4), Georgetown County School District, Greenwood School District 52, Horry County Schools, Kershaw County Schools, Lancaster County School District, Lexington 1, Oconee County Schools, Pickens County Schools, Richland District 2, Rock Hill (York 3), South Carolina Public Charter School District, Spartanburg 1, 2, 3, 4, 5, 6, and 7</a:t>
            </a:r>
          </a:p>
          <a:p>
            <a:pPr algn="just"/>
            <a:endParaRPr lang="en-US" sz="1200" dirty="0">
              <a:solidFill>
                <a:schemeClr val="tx2"/>
              </a:solidFill>
            </a:endParaRPr>
          </a:p>
          <a:p>
            <a:pPr algn="just"/>
            <a:r>
              <a:rPr lang="en-US" sz="1200" dirty="0">
                <a:solidFill>
                  <a:schemeClr val="tx2"/>
                </a:solidFill>
              </a:rPr>
              <a:t>Rationale: </a:t>
            </a:r>
            <a:r>
              <a:rPr lang="en-US" sz="1200" b="0" dirty="0">
                <a:solidFill>
                  <a:schemeClr val="tx2"/>
                </a:solidFill>
              </a:rPr>
              <a:t>The intent of this amendment is to ensure transparency, accountability, and responsible governance in the employment relationship between the South Carolina High School League and its Commissioner.</a:t>
            </a:r>
          </a:p>
          <a:p>
            <a:pPr marL="171450" indent="-171450" algn="just">
              <a:buFont typeface="Arial" panose="020B0604020202020204" pitchFamily="34" charset="0"/>
              <a:buChar char="•"/>
            </a:pPr>
            <a:r>
              <a:rPr lang="en-US" sz="1200" b="0" dirty="0">
                <a:solidFill>
                  <a:schemeClr val="tx2"/>
                </a:solidFill>
              </a:rPr>
              <a:t>Limiting the Commissioner’s contract to no more than three years provides stability while allowing for regular evaluation of performance.</a:t>
            </a:r>
          </a:p>
          <a:p>
            <a:pPr marL="171450" indent="-171450" algn="just">
              <a:buFont typeface="Arial" panose="020B0604020202020204" pitchFamily="34" charset="0"/>
              <a:buChar char="•"/>
            </a:pPr>
            <a:r>
              <a:rPr lang="en-US" sz="1200" b="0" dirty="0">
                <a:solidFill>
                  <a:schemeClr val="tx2"/>
                </a:solidFill>
              </a:rPr>
              <a:t>Requiring annual renewal ensures that the Executive Committee maintains oversight and can respond to the needs and direction of the membership.</a:t>
            </a:r>
          </a:p>
          <a:p>
            <a:pPr marL="171450" indent="-171450" algn="just">
              <a:buFont typeface="Arial" panose="020B0604020202020204" pitchFamily="34" charset="0"/>
              <a:buChar char="•"/>
            </a:pPr>
            <a:r>
              <a:rPr lang="en-US" sz="1200" b="0" dirty="0">
                <a:solidFill>
                  <a:schemeClr val="tx2"/>
                </a:solidFill>
              </a:rPr>
              <a:t>Prohibiting evergreen provisions prevents automatic extensions that may diminish accountability or restrict the League’s flexibility in leadership decisions.</a:t>
            </a:r>
          </a:p>
          <a:p>
            <a:pPr marL="171450" indent="-171450" algn="just">
              <a:buFont typeface="Arial" panose="020B0604020202020204" pitchFamily="34" charset="0"/>
              <a:buChar char="•"/>
            </a:pPr>
            <a:r>
              <a:rPr lang="en-US" sz="1200" b="0" dirty="0">
                <a:solidFill>
                  <a:schemeClr val="tx2"/>
                </a:solidFill>
              </a:rPr>
              <a:t>This places the Commissioner’s contract more in line with multi-year contracts for local school administrators.</a:t>
            </a:r>
          </a:p>
          <a:p>
            <a:pPr algn="just"/>
            <a:r>
              <a:rPr lang="en-US" sz="1200" b="0" dirty="0">
                <a:solidFill>
                  <a:schemeClr val="tx2"/>
                </a:solidFill>
              </a:rPr>
              <a:t>This amendment promotes good governance and keeps the League’s leadership structure aligned with best practices in nonprofit and educational administration.</a:t>
            </a:r>
          </a:p>
        </p:txBody>
      </p:sp>
    </p:spTree>
    <p:extLst>
      <p:ext uri="{BB962C8B-B14F-4D97-AF65-F5344CB8AC3E}">
        <p14:creationId xmlns:p14="http://schemas.microsoft.com/office/powerpoint/2010/main" val="3641529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4DE3479-09C2-6258-E39D-B6FCD6E20B8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74FB833-F2B1-95C8-5229-C7A1B1132040}"/>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E8D8FBFE-B87A-3F15-0F7C-61AA0BD39FB9}"/>
              </a:ext>
            </a:extLst>
          </p:cNvPr>
          <p:cNvSpPr>
            <a:spLocks noGrp="1"/>
          </p:cNvSpPr>
          <p:nvPr>
            <p:ph type="title"/>
          </p:nvPr>
        </p:nvSpPr>
        <p:spPr>
          <a:xfrm>
            <a:off x="71562" y="189150"/>
            <a:ext cx="8992925" cy="1095547"/>
          </a:xfrm>
        </p:spPr>
        <p:txBody>
          <a:bodyPr/>
          <a:lstStyle/>
          <a:p>
            <a:pPr algn="ctr"/>
            <a:r>
              <a:rPr lang="en-US" sz="2400" b="1" dirty="0"/>
              <a:t>By-laws</a:t>
            </a:r>
            <a:br>
              <a:rPr lang="en-US" sz="2400" dirty="0"/>
            </a:br>
            <a:r>
              <a:rPr lang="en-US" sz="2400" b="1" dirty="0"/>
              <a:t>Article iii  - student eligibility</a:t>
            </a:r>
            <a:br>
              <a:rPr lang="en-US" sz="2400" b="1" dirty="0"/>
            </a:br>
            <a:r>
              <a:rPr lang="en-US" sz="2400" b="1" dirty="0"/>
              <a:t>SECTION 9 – original eligibility</a:t>
            </a:r>
            <a:endParaRPr lang="en-US" dirty="0"/>
          </a:p>
        </p:txBody>
      </p:sp>
      <p:sp>
        <p:nvSpPr>
          <p:cNvPr id="25610" name="TextBox 11">
            <a:extLst>
              <a:ext uri="{FF2B5EF4-FFF2-40B4-BE49-F238E27FC236}">
                <a16:creationId xmlns:a16="http://schemas.microsoft.com/office/drawing/2014/main" id="{2BCFA23A-105A-EB00-B1F7-73DC849FC2AE}"/>
              </a:ext>
            </a:extLst>
          </p:cNvPr>
          <p:cNvSpPr txBox="1">
            <a:spLocks noChangeArrowheads="1"/>
          </p:cNvSpPr>
          <p:nvPr/>
        </p:nvSpPr>
        <p:spPr bwMode="auto">
          <a:xfrm>
            <a:off x="679500" y="1473848"/>
            <a:ext cx="777547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Matthew Hall– Bluffton High School </a:t>
            </a:r>
          </a:p>
          <a:p>
            <a:pPr algn="ctr">
              <a:spcBef>
                <a:spcPts val="0"/>
              </a:spcBef>
            </a:pPr>
            <a:endParaRPr lang="en-US" sz="1400" dirty="0">
              <a:solidFill>
                <a:schemeClr val="tx2"/>
              </a:solidFill>
            </a:endParaRPr>
          </a:p>
          <a:p>
            <a:pPr algn="just"/>
            <a:endParaRPr lang="en-US" sz="1200" dirty="0">
              <a:solidFill>
                <a:schemeClr val="tx2"/>
              </a:solidFill>
            </a:endParaRPr>
          </a:p>
          <a:p>
            <a:pPr algn="just"/>
            <a:r>
              <a:rPr lang="en-US" sz="1200" dirty="0">
                <a:solidFill>
                  <a:schemeClr val="tx2"/>
                </a:solidFill>
              </a:rPr>
              <a:t>Currently Reads:</a:t>
            </a:r>
          </a:p>
          <a:p>
            <a:pPr algn="just"/>
            <a:r>
              <a:rPr lang="en-US" sz="1200" b="0" dirty="0">
                <a:solidFill>
                  <a:schemeClr val="tx2"/>
                </a:solidFill>
              </a:rPr>
              <a:t>A student establishes his/her eligibility when he/she is academically promoted to and first attends school in the seventh grade. He/she is eligible at this school and the school that it feeds, until he/she attends another school. Should the feeder school supply students to more than one high school, each student’s eligibility on a high school team will be determined by the attendance area of the high school in which he/she lives. The residence must be in the school district of the middle school that the student is attending. If the residence is not in the school district of the middle school, which feeds multiple high schools, that the student is attending, that student shall be eligible at the district's public high school in whose attendance area the middle school’s physical plant is located.</a:t>
            </a:r>
          </a:p>
          <a:p>
            <a:pPr algn="just"/>
            <a:endParaRPr lang="en-US" sz="1200" dirty="0">
              <a:solidFill>
                <a:schemeClr val="tx2"/>
              </a:solidFill>
            </a:endParaRPr>
          </a:p>
          <a:p>
            <a:pPr algn="just"/>
            <a:r>
              <a:rPr lang="en-US" sz="1200" dirty="0">
                <a:solidFill>
                  <a:schemeClr val="tx2"/>
                </a:solidFill>
              </a:rPr>
              <a:t>Change to Read:  </a:t>
            </a:r>
          </a:p>
          <a:p>
            <a:pPr algn="just"/>
            <a:r>
              <a:rPr lang="en-US" sz="1200" b="0" dirty="0">
                <a:solidFill>
                  <a:schemeClr val="tx2"/>
                </a:solidFill>
              </a:rPr>
              <a:t>A student establishes his/her eligibility when he/she is academically promoted to and first attends school in the seventh grade. He/she is eligible at this school and the school that it feeds, </a:t>
            </a:r>
            <a:r>
              <a:rPr lang="en-US" sz="1200" dirty="0">
                <a:solidFill>
                  <a:schemeClr val="tx2"/>
                </a:solidFill>
                <a:highlight>
                  <a:srgbClr val="C0C0C0"/>
                </a:highlight>
              </a:rPr>
              <a:t>unless alternately assigned by the school district; until he/she attends another school. Should the feeder school supply students to more than one high school, each student’s eligibility on a high school team will be determined by the attendance area of the high school in which he/she lives, unless alternately assigned by the school district. The residence must be in the school district of the middle school that the student is attending. If the residence is not in the school district of the middle school, which feeds multiple high schools, that the student is attending, that student shall be eligible at the district's public high school in whose attendance area the middle school’s physical plant is located, unless alternately assigned by the school district. All alternate assignments are in effect the affected school year.</a:t>
            </a:r>
          </a:p>
        </p:txBody>
      </p:sp>
      <p:pic>
        <p:nvPicPr>
          <p:cNvPr id="7" name="Audio 6">
            <a:extLst>
              <a:ext uri="{FF2B5EF4-FFF2-40B4-BE49-F238E27FC236}">
                <a16:creationId xmlns:a16="http://schemas.microsoft.com/office/drawing/2014/main" id="{990EE995-2D6A-A23E-B159-95A5810A3A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3182151725"/>
      </p:ext>
    </p:extLst>
  </p:cSld>
  <p:clrMapOvr>
    <a:masterClrMapping/>
  </p:clrMapOvr>
  <mc:AlternateContent xmlns:mc="http://schemas.openxmlformats.org/markup-compatibility/2006" xmlns:p14="http://schemas.microsoft.com/office/powerpoint/2010/main">
    <mc:Choice Requires="p14">
      <p:transition spd="slow" p14:dur="2000" advTm="26360"/>
    </mc:Choice>
    <mc:Fallback xmlns="">
      <p:transition spd="slow" advTm="263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44DEBB1-A9F2-D7CE-BA95-EC6D0DCAD64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E61F237-F1BE-9E8D-76E6-07ABFFF35D7A}"/>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521A59C7-76AB-7315-BE95-89C7B683A0E0}"/>
              </a:ext>
            </a:extLst>
          </p:cNvPr>
          <p:cNvSpPr>
            <a:spLocks noGrp="1"/>
          </p:cNvSpPr>
          <p:nvPr>
            <p:ph type="title"/>
          </p:nvPr>
        </p:nvSpPr>
        <p:spPr>
          <a:xfrm>
            <a:off x="71562" y="189150"/>
            <a:ext cx="8992925" cy="1095547"/>
          </a:xfrm>
        </p:spPr>
        <p:txBody>
          <a:bodyPr/>
          <a:lstStyle/>
          <a:p>
            <a:pPr algn="ctr"/>
            <a:r>
              <a:rPr lang="en-US" sz="2400" b="1" dirty="0"/>
              <a:t>By-laws</a:t>
            </a:r>
            <a:br>
              <a:rPr lang="en-US" sz="2400" dirty="0"/>
            </a:br>
            <a:r>
              <a:rPr lang="en-US" sz="2400" b="1" dirty="0"/>
              <a:t>Article iii  - student eligibility</a:t>
            </a:r>
            <a:br>
              <a:rPr lang="en-US" sz="2400" b="1" dirty="0"/>
            </a:br>
            <a:r>
              <a:rPr lang="en-US" sz="2400" b="1" dirty="0"/>
              <a:t>SECTION 9 – original eligibility (continued)</a:t>
            </a:r>
            <a:endParaRPr lang="en-US" dirty="0"/>
          </a:p>
        </p:txBody>
      </p:sp>
      <p:sp>
        <p:nvSpPr>
          <p:cNvPr id="25610" name="TextBox 11">
            <a:extLst>
              <a:ext uri="{FF2B5EF4-FFF2-40B4-BE49-F238E27FC236}">
                <a16:creationId xmlns:a16="http://schemas.microsoft.com/office/drawing/2014/main" id="{BEC033EF-7056-A149-9A53-F2A2DCB4AF0F}"/>
              </a:ext>
            </a:extLst>
          </p:cNvPr>
          <p:cNvSpPr txBox="1">
            <a:spLocks noChangeArrowheads="1"/>
          </p:cNvSpPr>
          <p:nvPr/>
        </p:nvSpPr>
        <p:spPr bwMode="auto">
          <a:xfrm>
            <a:off x="679500" y="1473848"/>
            <a:ext cx="7775473"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Matthew Hall– Bluffton High School </a:t>
            </a:r>
          </a:p>
          <a:p>
            <a:pPr algn="ctr">
              <a:spcBef>
                <a:spcPts val="0"/>
              </a:spcBef>
            </a:pPr>
            <a:endParaRPr lang="en-US" sz="1400" dirty="0">
              <a:solidFill>
                <a:schemeClr val="tx2"/>
              </a:solidFill>
            </a:endParaRPr>
          </a:p>
          <a:p>
            <a:pPr algn="just"/>
            <a:endParaRPr lang="en-US" sz="1200" dirty="0">
              <a:solidFill>
                <a:schemeClr val="tx2"/>
              </a:solidFill>
            </a:endParaRPr>
          </a:p>
          <a:p>
            <a:pPr algn="just"/>
            <a:r>
              <a:rPr lang="en-US" sz="1200" dirty="0">
                <a:solidFill>
                  <a:schemeClr val="tx2"/>
                </a:solidFill>
              </a:rPr>
              <a:t>Rationale: </a:t>
            </a:r>
            <a:r>
              <a:rPr lang="en-US" sz="1200" b="0" dirty="0">
                <a:solidFill>
                  <a:schemeClr val="tx2"/>
                </a:solidFill>
              </a:rPr>
              <a:t>This proposed change would allow the school district to alternately assign a middle school student’s high school eligibility to an alternate high school within the district. Currently, students who attend a direct-feeder middle school can change their high school eligibility during 7th or 8th grade by transferring to another direct-feeder middle school. However, students enrolled in middle schools that feed into two or more high schools do not have the same opportunity. Under existing rules, their eligibility defaults to their residential attendance area and cannot be altered through a middle school transfer.</a:t>
            </a:r>
          </a:p>
          <a:p>
            <a:pPr algn="just"/>
            <a:r>
              <a:rPr lang="en-US" sz="1200" b="0" dirty="0">
                <a:solidFill>
                  <a:schemeClr val="tx2"/>
                </a:solidFill>
              </a:rPr>
              <a:t>As written, families in mixed-feeder situations face limited options: students may only participate in athletics at a high school they do not plan to attend if they take advantage of  their school choice in 9th grade or remain at the middle school level until 9th grade. Many middle schools do not offer the full range of sports available at the high school level, which can result in students opting out of athletics until 9th grade, at least in certain sports.</a:t>
            </a:r>
          </a:p>
          <a:p>
            <a:pPr algn="just"/>
            <a:r>
              <a:rPr lang="en-US" sz="1200" b="0" dirty="0">
                <a:solidFill>
                  <a:schemeClr val="tx2"/>
                </a:solidFill>
              </a:rPr>
              <a:t>Additionally, this policy can place unnecessary burdens on families, particularly those with siblings attending different high schools within the district. Transportation, scheduling and other dynamics become more complex when younger students are prevented from participating at the same high school as an older sibling.</a:t>
            </a:r>
          </a:p>
          <a:p>
            <a:pPr algn="just"/>
            <a:r>
              <a:rPr lang="en-US" sz="1200" b="0" dirty="0">
                <a:solidFill>
                  <a:schemeClr val="tx2"/>
                </a:solidFill>
              </a:rPr>
              <a:t>This by-law change would address these challenges by providing all middle school students—regardless of feeder pattern—an opportunity to participate in athletics at their intra-district high school of choice if alternately assigned by the school district when middle school transfers will not affect high school participation.</a:t>
            </a:r>
          </a:p>
          <a:p>
            <a:pPr algn="just"/>
            <a:endParaRPr lang="en-US" sz="1200" dirty="0">
              <a:solidFill>
                <a:schemeClr val="tx2"/>
              </a:solidFill>
            </a:endParaRPr>
          </a:p>
        </p:txBody>
      </p:sp>
    </p:spTree>
    <p:extLst>
      <p:ext uri="{BB962C8B-B14F-4D97-AF65-F5344CB8AC3E}">
        <p14:creationId xmlns:p14="http://schemas.microsoft.com/office/powerpoint/2010/main" val="75258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6D1C4DF-75C3-7870-BD6F-8F5185E50EA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51A6C4A-95C5-B870-EA5F-13261BCC6829}"/>
              </a:ext>
            </a:extLst>
          </p:cNvPr>
          <p:cNvSpPr/>
          <p:nvPr/>
        </p:nvSpPr>
        <p:spPr>
          <a:xfrm>
            <a:off x="-22227" y="0"/>
            <a:ext cx="9178925" cy="13716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1582BB73-36B2-FFD7-75F6-AD4017084265}"/>
              </a:ext>
            </a:extLst>
          </p:cNvPr>
          <p:cNvSpPr>
            <a:spLocks noGrp="1"/>
          </p:cNvSpPr>
          <p:nvPr>
            <p:ph type="title"/>
          </p:nvPr>
        </p:nvSpPr>
        <p:spPr>
          <a:xfrm>
            <a:off x="806450" y="123738"/>
            <a:ext cx="7521575" cy="1095547"/>
          </a:xfrm>
        </p:spPr>
        <p:txBody>
          <a:bodyPr/>
          <a:lstStyle/>
          <a:p>
            <a:pPr algn="ctr"/>
            <a:r>
              <a:rPr lang="en-US" sz="2400" b="1" dirty="0"/>
              <a:t>Constitution</a:t>
            </a:r>
            <a:br>
              <a:rPr lang="en-US" sz="2400" dirty="0"/>
            </a:br>
            <a:r>
              <a:rPr lang="en-US" sz="2400" b="1" dirty="0"/>
              <a:t>Article V  - MEMBERSHIP</a:t>
            </a:r>
            <a:br>
              <a:rPr lang="en-US" sz="2400" dirty="0"/>
            </a:br>
            <a:r>
              <a:rPr lang="en-US" sz="2400" b="1" dirty="0"/>
              <a:t>SECTION 1 – Who may join (Continued)</a:t>
            </a:r>
            <a:endParaRPr lang="en-US" dirty="0"/>
          </a:p>
        </p:txBody>
      </p:sp>
      <p:sp>
        <p:nvSpPr>
          <p:cNvPr id="25610" name="TextBox 11">
            <a:extLst>
              <a:ext uri="{FF2B5EF4-FFF2-40B4-BE49-F238E27FC236}">
                <a16:creationId xmlns:a16="http://schemas.microsoft.com/office/drawing/2014/main" id="{A68A7D5E-9177-3AF1-3600-382B7C81D5B5}"/>
              </a:ext>
            </a:extLst>
          </p:cNvPr>
          <p:cNvSpPr txBox="1">
            <a:spLocks noChangeArrowheads="1"/>
          </p:cNvSpPr>
          <p:nvPr/>
        </p:nvSpPr>
        <p:spPr bwMode="auto">
          <a:xfrm>
            <a:off x="679500" y="1473848"/>
            <a:ext cx="7775473" cy="528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r>
              <a:rPr lang="en-US" sz="1400" dirty="0">
                <a:solidFill>
                  <a:schemeClr val="tx2"/>
                </a:solidFill>
              </a:rPr>
              <a:t>Submitted by:  Jimmy Armstrong, Greer Middle College Charter High School</a:t>
            </a:r>
          </a:p>
          <a:p>
            <a:endParaRPr lang="en-US" sz="1400" dirty="0">
              <a:solidFill>
                <a:schemeClr val="tx2"/>
              </a:solidFill>
            </a:endParaRPr>
          </a:p>
          <a:p>
            <a:pPr algn="just"/>
            <a:r>
              <a:rPr lang="en-US" sz="1200" dirty="0">
                <a:solidFill>
                  <a:schemeClr val="tx2"/>
                </a:solidFill>
              </a:rPr>
              <a:t>Change to Read:</a:t>
            </a:r>
          </a:p>
          <a:p>
            <a:pPr marL="228600" indent="-228600" algn="just">
              <a:buFont typeface="+mj-lt"/>
              <a:buAutoNum type="alphaUcPeriod"/>
            </a:pPr>
            <a:r>
              <a:rPr lang="en-US" sz="1200" b="0" dirty="0">
                <a:solidFill>
                  <a:schemeClr val="tx2"/>
                </a:solidFill>
              </a:rPr>
              <a:t>Public high schools, including public charter high schools with athletic programs, but excluding virtual schools, accredited by the South Carolina Department of Education whose principal or superintendent, with the approval of the governing board, agrees to conform to the rules and regulations of the South Carolina High School League shall be eligible for membership. Before being considered as a member of the South Carolina High School League, the public charter high schools must clearly define its attendance area for athletic eligibility, as the attendance area of the traditional public school in which the school is located. Public high schools, including public charter high schools with athletic programs joining the League, shall be on probationary status and ineligible for the state playoffs during its first year of membership. </a:t>
            </a:r>
            <a:r>
              <a:rPr lang="en-US" sz="1200" dirty="0">
                <a:solidFill>
                  <a:schemeClr val="tx2"/>
                </a:solidFill>
                <a:highlight>
                  <a:srgbClr val="C0C0C0"/>
                </a:highlight>
              </a:rPr>
              <a:t>Individuals may compete in post regular season events as individuals in sports that do not require qualifying through a region or seeding committee.</a:t>
            </a:r>
          </a:p>
          <a:p>
            <a:pPr marL="228600" indent="-228600" algn="just">
              <a:buFont typeface="+mj-lt"/>
              <a:buAutoNum type="alphaUcPeriod"/>
            </a:pPr>
            <a:r>
              <a:rPr lang="en-US" sz="1200" b="0" dirty="0">
                <a:solidFill>
                  <a:schemeClr val="tx2"/>
                </a:solidFill>
              </a:rPr>
              <a:t>South Carolina private high schools, excluding virtual schools with athletic programs, accredited by an organization recognized by the United States Department of Education or the South Carolina Department of Education whose principal or superintendent, with the approval of the governing board, agrees to conform to the rules and regulations of the South Carolina High School League shall be eligible for membership. Before being considered as a member of the South Carolina High School League, the private school must clearly define its attendance area for athletic eligibility, as the attendance area of the traditional public school in which the school is located. Private high schools, with athletic programs joining the League, shall be on probationary status and ineligible for the state playoffs during its first year of membership.  </a:t>
            </a:r>
            <a:r>
              <a:rPr lang="en-US" sz="1200" dirty="0">
                <a:solidFill>
                  <a:schemeClr val="tx2"/>
                </a:solidFill>
                <a:highlight>
                  <a:srgbClr val="C0C0C0"/>
                </a:highlight>
              </a:rPr>
              <a:t>Individuals may compete in post regular season events as individuals in sports that do not require qualifying through a region or seeding committee.</a:t>
            </a:r>
          </a:p>
          <a:p>
            <a:pPr algn="just"/>
            <a:r>
              <a:rPr lang="en-US" sz="1200" dirty="0">
                <a:solidFill>
                  <a:schemeClr val="tx2"/>
                </a:solidFill>
              </a:rPr>
              <a:t>Rationale</a:t>
            </a:r>
            <a:r>
              <a:rPr lang="en-US" sz="1200" b="0" dirty="0">
                <a:solidFill>
                  <a:schemeClr val="tx2"/>
                </a:solidFill>
              </a:rPr>
              <a:t>:  Allows new member schools to become familiar with athletics and compete as a part of a state association without the pressure of having to make the playoffs in the first year. Additionally, the proposed changes permit individuals to compete in post regular season events as individuals in sports that do not require qualifying through a region or seeding committee.</a:t>
            </a:r>
            <a:endParaRPr lang="en-US" sz="1400" b="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007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F9CC961-12A7-2E66-FFB6-B288C9CAF35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515F6FD-152F-3C35-4A17-70B88ED784B3}"/>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BFE619D6-7E33-14F5-5462-BF4821E13AFB}"/>
              </a:ext>
            </a:extLst>
          </p:cNvPr>
          <p:cNvSpPr>
            <a:spLocks noGrp="1"/>
          </p:cNvSpPr>
          <p:nvPr>
            <p:ph type="title"/>
          </p:nvPr>
        </p:nvSpPr>
        <p:spPr>
          <a:xfrm>
            <a:off x="71562" y="189150"/>
            <a:ext cx="8992925" cy="1095547"/>
          </a:xfrm>
        </p:spPr>
        <p:txBody>
          <a:bodyPr/>
          <a:lstStyle/>
          <a:p>
            <a:pPr algn="ctr"/>
            <a:r>
              <a:rPr lang="en-US" sz="2400" b="1" dirty="0"/>
              <a:t>By-laws</a:t>
            </a:r>
            <a:br>
              <a:rPr lang="en-US" sz="2400" dirty="0"/>
            </a:br>
            <a:r>
              <a:rPr lang="en-US" sz="2400" b="1" dirty="0"/>
              <a:t>Article iii  - student eligibility</a:t>
            </a:r>
            <a:br>
              <a:rPr lang="en-US" sz="2400" b="1" dirty="0"/>
            </a:br>
            <a:r>
              <a:rPr lang="en-US" sz="2400" b="1" dirty="0"/>
              <a:t>SECTION 9 – original eligibility</a:t>
            </a:r>
            <a:endParaRPr lang="en-US" dirty="0"/>
          </a:p>
        </p:txBody>
      </p:sp>
      <p:sp>
        <p:nvSpPr>
          <p:cNvPr id="25610" name="TextBox 11">
            <a:extLst>
              <a:ext uri="{FF2B5EF4-FFF2-40B4-BE49-F238E27FC236}">
                <a16:creationId xmlns:a16="http://schemas.microsoft.com/office/drawing/2014/main" id="{91E85052-F443-4E31-E88D-0B8C34A323CA}"/>
              </a:ext>
            </a:extLst>
          </p:cNvPr>
          <p:cNvSpPr txBox="1">
            <a:spLocks noChangeArrowheads="1"/>
          </p:cNvSpPr>
          <p:nvPr/>
        </p:nvSpPr>
        <p:spPr bwMode="auto">
          <a:xfrm>
            <a:off x="679500" y="1473848"/>
            <a:ext cx="7775473"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Dr. Mark Smith– Spartanburg District 1</a:t>
            </a:r>
          </a:p>
          <a:p>
            <a:pPr algn="ctr">
              <a:spcBef>
                <a:spcPts val="0"/>
              </a:spcBef>
            </a:pPr>
            <a:endParaRPr lang="en-US" sz="1400" dirty="0">
              <a:solidFill>
                <a:schemeClr val="tx2"/>
              </a:solidFill>
            </a:endParaRPr>
          </a:p>
          <a:p>
            <a:pPr algn="just"/>
            <a:endParaRPr lang="en-US" sz="1200" dirty="0">
              <a:solidFill>
                <a:schemeClr val="tx2"/>
              </a:solidFill>
            </a:endParaRPr>
          </a:p>
          <a:p>
            <a:pPr algn="just"/>
            <a:r>
              <a:rPr lang="en-US" sz="1200" dirty="0">
                <a:solidFill>
                  <a:schemeClr val="tx2"/>
                </a:solidFill>
              </a:rPr>
              <a:t>Currently Reads:</a:t>
            </a:r>
          </a:p>
          <a:p>
            <a:pPr algn="just"/>
            <a:r>
              <a:rPr lang="en-US" sz="1200" b="0" dirty="0">
                <a:solidFill>
                  <a:schemeClr val="tx2"/>
                </a:solidFill>
              </a:rPr>
              <a:t>A student establishes his/her eligibility when he/she is academically promoted to and first attends school in the seventh grade. He/she is eligible at this school and the school that it feeds, until he/she attends another school. Should the feeder school supply students to more than one high school, each student’s eligibility on a high school team will be determined by the attendance area of the high school in which he/she lives. The residence must be in the school district of the middle school that the student is attending. If the residence is not in the school district of the middle school, which feeds multiple high schools, that the student is attending, that student shall be eligible at the district's public high school in whose attendance area the middle school’s physical plant is located.</a:t>
            </a:r>
          </a:p>
          <a:p>
            <a:pPr algn="just"/>
            <a:endParaRPr lang="en-US" sz="1200" dirty="0">
              <a:solidFill>
                <a:schemeClr val="tx2"/>
              </a:solidFill>
            </a:endParaRPr>
          </a:p>
          <a:p>
            <a:pPr algn="just"/>
            <a:r>
              <a:rPr lang="en-US" sz="1200" dirty="0">
                <a:solidFill>
                  <a:schemeClr val="tx2"/>
                </a:solidFill>
              </a:rPr>
              <a:t>Change to Read:</a:t>
            </a:r>
          </a:p>
          <a:p>
            <a:pPr algn="just"/>
            <a:r>
              <a:rPr lang="en-US" sz="1200" b="0" dirty="0">
                <a:solidFill>
                  <a:schemeClr val="tx2"/>
                </a:solidFill>
              </a:rPr>
              <a:t>A student establishes his/her eligibility when he/she is academically promoted to and first attends school in the seventh grade. He/she is eligible at this school and the school that it feeds, until he/she attends another school. </a:t>
            </a:r>
            <a:r>
              <a:rPr lang="en-US" sz="1200" dirty="0">
                <a:solidFill>
                  <a:schemeClr val="tx2"/>
                </a:solidFill>
                <a:highlight>
                  <a:srgbClr val="C0C0C0"/>
                </a:highlight>
              </a:rPr>
              <a:t>Should the feeder school supply students to more than one high school, each student’s eligibility is determined by the superintendent of that district to one of the already established feeder high schools.</a:t>
            </a:r>
          </a:p>
          <a:p>
            <a:pPr algn="just"/>
            <a:r>
              <a:rPr lang="en-US" sz="1200" dirty="0">
                <a:solidFill>
                  <a:schemeClr val="tx2"/>
                </a:solidFill>
              </a:rPr>
              <a:t> </a:t>
            </a:r>
          </a:p>
          <a:p>
            <a:pPr algn="just"/>
            <a:r>
              <a:rPr lang="en-US" sz="1200" dirty="0">
                <a:solidFill>
                  <a:schemeClr val="tx2"/>
                </a:solidFill>
              </a:rPr>
              <a:t>Rationale:  </a:t>
            </a:r>
            <a:r>
              <a:rPr lang="en-US" sz="1200" b="0" dirty="0">
                <a:solidFill>
                  <a:schemeClr val="tx2"/>
                </a:solidFill>
              </a:rPr>
              <a:t>Middle school students at a split feeder should be able to establish their eligibility at the high school they will attend by school choice in the 9th grade.  There is no reason to force them to play at another school for two years before moving to their school of choice.</a:t>
            </a:r>
          </a:p>
          <a:p>
            <a:pPr algn="just"/>
            <a:endParaRPr lang="en-US" sz="1200" dirty="0">
              <a:solidFill>
                <a:schemeClr val="tx2"/>
              </a:solidFill>
            </a:endParaRPr>
          </a:p>
        </p:txBody>
      </p:sp>
      <p:pic>
        <p:nvPicPr>
          <p:cNvPr id="16" name="Audio 15">
            <a:extLst>
              <a:ext uri="{FF2B5EF4-FFF2-40B4-BE49-F238E27FC236}">
                <a16:creationId xmlns:a16="http://schemas.microsoft.com/office/drawing/2014/main" id="{DC045717-1CC5-BB16-F395-04B1861527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4130184722"/>
      </p:ext>
    </p:extLst>
  </p:cSld>
  <p:clrMapOvr>
    <a:masterClrMapping/>
  </p:clrMapOvr>
  <mc:AlternateContent xmlns:mc="http://schemas.openxmlformats.org/markup-compatibility/2006" xmlns:p14="http://schemas.microsoft.com/office/powerpoint/2010/main">
    <mc:Choice Requires="p14">
      <p:transition spd="slow" p14:dur="2000" advTm="24780"/>
    </mc:Choice>
    <mc:Fallback xmlns="">
      <p:transition spd="slow" advTm="24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D1CC07-F75F-D8E4-DF4D-A7482C94CCA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9C34335-9347-6E7A-BB18-1E306EBF23F4}"/>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81405E15-8196-A157-89A7-BC0C3F4FF390}"/>
              </a:ext>
            </a:extLst>
          </p:cNvPr>
          <p:cNvSpPr>
            <a:spLocks noGrp="1"/>
          </p:cNvSpPr>
          <p:nvPr>
            <p:ph type="title"/>
          </p:nvPr>
        </p:nvSpPr>
        <p:spPr>
          <a:xfrm>
            <a:off x="71562" y="189150"/>
            <a:ext cx="8992925" cy="1095547"/>
          </a:xfrm>
        </p:spPr>
        <p:txBody>
          <a:bodyPr/>
          <a:lstStyle/>
          <a:p>
            <a:pPr algn="ctr"/>
            <a:r>
              <a:rPr lang="en-US" sz="2400" b="1" dirty="0"/>
              <a:t>By-laws</a:t>
            </a:r>
            <a:br>
              <a:rPr lang="en-US" sz="2400" dirty="0"/>
            </a:br>
            <a:r>
              <a:rPr lang="en-US" sz="2400" b="1" dirty="0"/>
              <a:t>Article iii  - student eligibility</a:t>
            </a:r>
            <a:br>
              <a:rPr lang="en-US" sz="2400" b="1" dirty="0"/>
            </a:br>
            <a:r>
              <a:rPr lang="en-US" sz="2400" b="1" dirty="0"/>
              <a:t>SECTION 10 – transfers</a:t>
            </a:r>
            <a:endParaRPr lang="en-US" dirty="0"/>
          </a:p>
        </p:txBody>
      </p:sp>
      <p:sp>
        <p:nvSpPr>
          <p:cNvPr id="25610" name="TextBox 11">
            <a:extLst>
              <a:ext uri="{FF2B5EF4-FFF2-40B4-BE49-F238E27FC236}">
                <a16:creationId xmlns:a16="http://schemas.microsoft.com/office/drawing/2014/main" id="{AB1BEAE9-9AA4-5138-D080-02A20966BBDD}"/>
              </a:ext>
            </a:extLst>
          </p:cNvPr>
          <p:cNvSpPr txBox="1">
            <a:spLocks noChangeArrowheads="1"/>
          </p:cNvSpPr>
          <p:nvPr/>
        </p:nvSpPr>
        <p:spPr bwMode="auto">
          <a:xfrm>
            <a:off x="679500" y="1473848"/>
            <a:ext cx="7775473"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Todd Stafford, Eastside High School &amp;</a:t>
            </a:r>
          </a:p>
          <a:p>
            <a:pPr algn="ctr">
              <a:spcBef>
                <a:spcPts val="0"/>
              </a:spcBef>
            </a:pPr>
            <a:r>
              <a:rPr lang="en-US" sz="1400" dirty="0">
                <a:solidFill>
                  <a:schemeClr val="tx2"/>
                </a:solidFill>
              </a:rPr>
              <a:t>Dr. Keith Price, Lexington School District 1</a:t>
            </a:r>
          </a:p>
          <a:p>
            <a:pPr algn="ctr">
              <a:spcBef>
                <a:spcPts val="0"/>
              </a:spcBef>
            </a:pPr>
            <a:endParaRPr lang="en-US" sz="1400" dirty="0">
              <a:solidFill>
                <a:schemeClr val="tx2"/>
              </a:solidFill>
            </a:endParaRPr>
          </a:p>
          <a:p>
            <a:pPr algn="just"/>
            <a:r>
              <a:rPr lang="en-US" sz="1200" dirty="0">
                <a:solidFill>
                  <a:schemeClr val="tx2"/>
                </a:solidFill>
              </a:rPr>
              <a:t>Currently Reads:</a:t>
            </a:r>
          </a:p>
          <a:p>
            <a:pPr algn="just"/>
            <a:r>
              <a:rPr lang="en-US" sz="1200" dirty="0">
                <a:solidFill>
                  <a:schemeClr val="tx2"/>
                </a:solidFill>
              </a:rPr>
              <a:t>(3) A transfer student will be ineligible for a period of one calendar year at the new school unless he/she transfers under one of the below circumstances and only if he/she meets the following three criteria irrespective of whether he/she transfers under one of the below circumstances:  </a:t>
            </a:r>
          </a:p>
          <a:p>
            <a:pPr algn="just"/>
            <a:r>
              <a:rPr lang="en-US" sz="1200" b="0" dirty="0" err="1">
                <a:solidFill>
                  <a:schemeClr val="tx2"/>
                </a:solidFill>
              </a:rPr>
              <a:t>i</a:t>
            </a:r>
            <a:r>
              <a:rPr lang="en-US" sz="1200" b="0" dirty="0">
                <a:solidFill>
                  <a:schemeClr val="tx2"/>
                </a:solidFill>
              </a:rPr>
              <a:t>. The student must be eligible to represent the school from which he/she transferred.</a:t>
            </a:r>
          </a:p>
          <a:p>
            <a:pPr algn="just"/>
            <a:r>
              <a:rPr lang="en-US" sz="1200" b="0" dirty="0">
                <a:solidFill>
                  <a:schemeClr val="tx2"/>
                </a:solidFill>
              </a:rPr>
              <a:t>ii. The student will be ineligible in the sport for one calendar year if the student moves in with a coach of the coaching staff, has participated on an outside team in which a coach or volunteer coach from the school to which the student is transferring coached or had input into the selection of the outside team.</a:t>
            </a:r>
          </a:p>
          <a:p>
            <a:pPr algn="just"/>
            <a:endParaRPr lang="en-US" sz="1200" dirty="0">
              <a:solidFill>
                <a:schemeClr val="tx2"/>
              </a:solidFill>
            </a:endParaRPr>
          </a:p>
          <a:p>
            <a:pPr algn="just"/>
            <a:r>
              <a:rPr lang="en-US" sz="1200" dirty="0">
                <a:solidFill>
                  <a:schemeClr val="tx2"/>
                </a:solidFill>
              </a:rPr>
              <a:t>Change to Read:</a:t>
            </a:r>
          </a:p>
          <a:p>
            <a:pPr algn="just"/>
            <a:r>
              <a:rPr lang="en-US" sz="1200" b="0" dirty="0">
                <a:solidFill>
                  <a:schemeClr val="tx2"/>
                </a:solidFill>
              </a:rPr>
              <a:t>ii. </a:t>
            </a:r>
            <a:r>
              <a:rPr lang="en-US" sz="1200" dirty="0">
                <a:solidFill>
                  <a:schemeClr val="tx2"/>
                </a:solidFill>
                <a:highlight>
                  <a:srgbClr val="C0C0C0"/>
                </a:highlight>
              </a:rPr>
              <a:t>The student will be ineligible in the sport for one calendar year if the student moves in with a coach of the coaching staff; has participated on an outside team in which a coach or volunteer coach from the school to which the student is transferring coached or had input into the selection of the outside team; or if the athlete received paid or unpaid private sport-related or general athletic instruction, lessons, or training from any coach on staff, regardless of the coach-to-athlete ratio during such sessions.</a:t>
            </a:r>
          </a:p>
          <a:p>
            <a:pPr algn="just"/>
            <a:endParaRPr lang="en-US" sz="1200" b="0" dirty="0">
              <a:solidFill>
                <a:schemeClr val="tx2"/>
              </a:solidFill>
            </a:endParaRPr>
          </a:p>
          <a:p>
            <a:pPr algn="just"/>
            <a:r>
              <a:rPr lang="en-US" sz="1200" dirty="0">
                <a:solidFill>
                  <a:schemeClr val="tx2"/>
                </a:solidFill>
              </a:rPr>
              <a:t>Rationale:  </a:t>
            </a:r>
            <a:r>
              <a:rPr lang="en-US" sz="1200" b="0" dirty="0">
                <a:solidFill>
                  <a:schemeClr val="tx2"/>
                </a:solidFill>
              </a:rPr>
              <a:t>The proposed by-law is necessary to eliminate improper recruitment pathways, protect student-athletes from undue influence, ensure competitive equity among schools, and uphold the standards and spirit of the South Carolina High School League. </a:t>
            </a:r>
          </a:p>
        </p:txBody>
      </p:sp>
      <p:pic>
        <p:nvPicPr>
          <p:cNvPr id="15" name="Audio 14">
            <a:extLst>
              <a:ext uri="{FF2B5EF4-FFF2-40B4-BE49-F238E27FC236}">
                <a16:creationId xmlns:a16="http://schemas.microsoft.com/office/drawing/2014/main" id="{72F4CF79-38A8-698F-2ACE-2966B161F8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076435127"/>
      </p:ext>
    </p:extLst>
  </p:cSld>
  <p:clrMapOvr>
    <a:masterClrMapping/>
  </p:clrMapOvr>
  <mc:AlternateContent xmlns:mc="http://schemas.openxmlformats.org/markup-compatibility/2006" xmlns:p14="http://schemas.microsoft.com/office/powerpoint/2010/main">
    <mc:Choice Requires="p14">
      <p:transition spd="slow" p14:dur="2000" advTm="22186"/>
    </mc:Choice>
    <mc:Fallback xmlns="">
      <p:transition spd="slow" advTm="221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83BC2D7-9C0D-34DE-1CBF-5509AFB2A20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E6EA676-8B11-2F53-ED3B-7B76052CBC46}"/>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92157AB4-002E-0826-8ED5-C09610DBE436}"/>
              </a:ext>
            </a:extLst>
          </p:cNvPr>
          <p:cNvSpPr>
            <a:spLocks noGrp="1"/>
          </p:cNvSpPr>
          <p:nvPr>
            <p:ph type="title"/>
          </p:nvPr>
        </p:nvSpPr>
        <p:spPr>
          <a:xfrm>
            <a:off x="71562" y="189150"/>
            <a:ext cx="8992925" cy="1095547"/>
          </a:xfrm>
        </p:spPr>
        <p:txBody>
          <a:bodyPr/>
          <a:lstStyle/>
          <a:p>
            <a:pPr algn="ctr"/>
            <a:r>
              <a:rPr lang="en-US" sz="2400" b="1" dirty="0"/>
              <a:t>By-laws</a:t>
            </a:r>
            <a:br>
              <a:rPr lang="en-US" sz="2400" dirty="0"/>
            </a:br>
            <a:r>
              <a:rPr lang="en-US" sz="2400" b="1" dirty="0"/>
              <a:t>Article iii  - student eligibility</a:t>
            </a:r>
            <a:br>
              <a:rPr lang="en-US" sz="2400" b="1" dirty="0"/>
            </a:br>
            <a:r>
              <a:rPr lang="en-US" sz="2400" b="1" dirty="0"/>
              <a:t>SECTION 10 – transfers (continued)</a:t>
            </a:r>
            <a:endParaRPr lang="en-US" dirty="0"/>
          </a:p>
        </p:txBody>
      </p:sp>
      <p:sp>
        <p:nvSpPr>
          <p:cNvPr id="25610" name="TextBox 11">
            <a:extLst>
              <a:ext uri="{FF2B5EF4-FFF2-40B4-BE49-F238E27FC236}">
                <a16:creationId xmlns:a16="http://schemas.microsoft.com/office/drawing/2014/main" id="{F28C91C8-6493-F5B1-DFDA-28F19E2A7DD8}"/>
              </a:ext>
            </a:extLst>
          </p:cNvPr>
          <p:cNvSpPr txBox="1">
            <a:spLocks noChangeArrowheads="1"/>
          </p:cNvSpPr>
          <p:nvPr/>
        </p:nvSpPr>
        <p:spPr bwMode="auto">
          <a:xfrm>
            <a:off x="679500" y="1473848"/>
            <a:ext cx="7775473"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Todd Stafford, Eastside High School &amp;</a:t>
            </a:r>
          </a:p>
          <a:p>
            <a:pPr algn="ctr">
              <a:spcBef>
                <a:spcPts val="0"/>
              </a:spcBef>
            </a:pPr>
            <a:r>
              <a:rPr lang="en-US" sz="1400" dirty="0">
                <a:solidFill>
                  <a:schemeClr val="tx2"/>
                </a:solidFill>
              </a:rPr>
              <a:t>Dr. Keith Price, Lexington School District 1</a:t>
            </a:r>
          </a:p>
          <a:p>
            <a:pPr algn="ctr">
              <a:spcBef>
                <a:spcPts val="0"/>
              </a:spcBef>
            </a:pPr>
            <a:endParaRPr lang="en-US" sz="1400" dirty="0">
              <a:solidFill>
                <a:schemeClr val="tx2"/>
              </a:solidFill>
            </a:endParaRPr>
          </a:p>
          <a:p>
            <a:pPr algn="just"/>
            <a:r>
              <a:rPr lang="en-US" sz="1200" dirty="0">
                <a:solidFill>
                  <a:schemeClr val="tx2"/>
                </a:solidFill>
              </a:rPr>
              <a:t>Rationale:  </a:t>
            </a:r>
            <a:r>
              <a:rPr lang="en-US" sz="1200" b="0" dirty="0">
                <a:solidFill>
                  <a:schemeClr val="tx2"/>
                </a:solidFill>
              </a:rPr>
              <a:t>The original bylaw was established to prevent undue influence, recruiting, and transfer inducement that can occur when school coaches have sustained contact and conversations with prospective student-athletes through outside teams. Such environments create opportunities for relationship-building and discussions that may directly or indirectly influence a student’s decision to transfer schools.</a:t>
            </a:r>
          </a:p>
          <a:p>
            <a:pPr algn="just"/>
            <a:r>
              <a:rPr lang="en-US" sz="1200" b="0" dirty="0">
                <a:solidFill>
                  <a:schemeClr val="tx2"/>
                </a:solidFill>
              </a:rPr>
              <a:t>These same opportunities for influence and recruiting are equally present—and in many cases heightened—when a coach provides private instruction, training sessions, or individualized coaching to student-athletes from schools other than their own, regardless of whether the instruction is paid or unpaid or the coach-to-athlete ratio. Private training settings often involve more direct, individualized interaction, increasing the likelihood of conversations related to school programs, playing opportunities, and transfers.</a:t>
            </a:r>
          </a:p>
          <a:p>
            <a:pPr algn="just"/>
            <a:r>
              <a:rPr lang="en-US" sz="1200" b="0" dirty="0">
                <a:solidFill>
                  <a:schemeClr val="tx2"/>
                </a:solidFill>
              </a:rPr>
              <a:t>Expanding the bylaw to include private instruction, training, and coaching ensures consistency with the original intent of the rule by closing a loophole that allows comparable or greater levels of coach–athlete contact outside the school setting. This amendment strengthens the integrity of interscholastic athletics by maintaining competitive equity and reducing the potential for recruiting violations and improper transfers. </a:t>
            </a:r>
          </a:p>
        </p:txBody>
      </p:sp>
    </p:spTree>
    <p:extLst>
      <p:ext uri="{BB962C8B-B14F-4D97-AF65-F5344CB8AC3E}">
        <p14:creationId xmlns:p14="http://schemas.microsoft.com/office/powerpoint/2010/main" val="2462457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E385233-0C8C-1A07-B563-2995D277EF1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76D9BFE-6D01-44B4-E1CE-886CB928953A}"/>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5BD3FA72-2E3B-A834-F06A-360A90084473}"/>
              </a:ext>
            </a:extLst>
          </p:cNvPr>
          <p:cNvSpPr>
            <a:spLocks noGrp="1"/>
          </p:cNvSpPr>
          <p:nvPr>
            <p:ph type="title"/>
          </p:nvPr>
        </p:nvSpPr>
        <p:spPr>
          <a:xfrm>
            <a:off x="71562" y="189150"/>
            <a:ext cx="8992925" cy="1095547"/>
          </a:xfrm>
        </p:spPr>
        <p:txBody>
          <a:bodyPr/>
          <a:lstStyle/>
          <a:p>
            <a:pPr algn="ctr"/>
            <a:r>
              <a:rPr lang="en-US" sz="2400" b="1" dirty="0"/>
              <a:t>By-laws</a:t>
            </a:r>
            <a:br>
              <a:rPr lang="en-US" sz="2400" dirty="0"/>
            </a:br>
            <a:r>
              <a:rPr lang="en-US" sz="2400" b="1" dirty="0"/>
              <a:t>Article iii  - student eligibility</a:t>
            </a:r>
            <a:br>
              <a:rPr lang="en-US" sz="2400" b="1" dirty="0"/>
            </a:br>
            <a:r>
              <a:rPr lang="en-US" sz="2400" b="1" dirty="0"/>
              <a:t>SECTION 10 – transfers</a:t>
            </a:r>
            <a:endParaRPr lang="en-US" dirty="0"/>
          </a:p>
        </p:txBody>
      </p:sp>
      <p:sp>
        <p:nvSpPr>
          <p:cNvPr id="25610" name="TextBox 11">
            <a:extLst>
              <a:ext uri="{FF2B5EF4-FFF2-40B4-BE49-F238E27FC236}">
                <a16:creationId xmlns:a16="http://schemas.microsoft.com/office/drawing/2014/main" id="{5EC21C10-90E9-FECD-BB01-D8DCBC451A5A}"/>
              </a:ext>
            </a:extLst>
          </p:cNvPr>
          <p:cNvSpPr txBox="1">
            <a:spLocks noChangeArrowheads="1"/>
          </p:cNvSpPr>
          <p:nvPr/>
        </p:nvSpPr>
        <p:spPr bwMode="auto">
          <a:xfrm>
            <a:off x="679500" y="1473848"/>
            <a:ext cx="7775473" cy="47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Commissioner, SCHSL</a:t>
            </a:r>
          </a:p>
          <a:p>
            <a:pPr algn="ctr">
              <a:spcBef>
                <a:spcPts val="0"/>
              </a:spcBef>
            </a:pPr>
            <a:endParaRPr lang="en-US" sz="1400" dirty="0">
              <a:solidFill>
                <a:schemeClr val="tx2"/>
              </a:solidFill>
            </a:endParaRPr>
          </a:p>
          <a:p>
            <a:pPr algn="ctr">
              <a:spcBef>
                <a:spcPts val="0"/>
              </a:spcBef>
            </a:pPr>
            <a:endParaRPr lang="en-US" sz="1400" dirty="0">
              <a:solidFill>
                <a:schemeClr val="tx2"/>
              </a:solidFill>
            </a:endParaRPr>
          </a:p>
          <a:p>
            <a:pPr algn="just"/>
            <a:r>
              <a:rPr lang="en-US" sz="1200" dirty="0">
                <a:solidFill>
                  <a:schemeClr val="tx2"/>
                </a:solidFill>
              </a:rPr>
              <a:t>Currently Reads:</a:t>
            </a:r>
          </a:p>
          <a:p>
            <a:pPr algn="just"/>
            <a:r>
              <a:rPr lang="en-US" sz="1200" dirty="0">
                <a:solidFill>
                  <a:schemeClr val="tx2"/>
                </a:solidFill>
              </a:rPr>
              <a:t>(3) A transfer student will be ineligible for a period of one calendar year at the new school unless he/she transfers under one of the below circumstances and only if he/she meets the following three criteria irrespective of whether he/she transfers under one of the below circumstances:  </a:t>
            </a:r>
          </a:p>
          <a:p>
            <a:pPr algn="just"/>
            <a:r>
              <a:rPr lang="en-US" sz="1200" b="0" dirty="0" err="1">
                <a:solidFill>
                  <a:schemeClr val="tx2"/>
                </a:solidFill>
              </a:rPr>
              <a:t>i</a:t>
            </a:r>
            <a:r>
              <a:rPr lang="en-US" sz="1200" b="0" dirty="0">
                <a:solidFill>
                  <a:schemeClr val="tx2"/>
                </a:solidFill>
              </a:rPr>
              <a:t>. The student must be eligible to represent the school from which he/she transferred.</a:t>
            </a:r>
          </a:p>
          <a:p>
            <a:pPr algn="just"/>
            <a:r>
              <a:rPr lang="en-US" sz="1200" b="0" dirty="0">
                <a:solidFill>
                  <a:schemeClr val="tx2"/>
                </a:solidFill>
              </a:rPr>
              <a:t>ii. The student will be ineligible in the sport for one calendar year if the student moves in with a coach of the coaching staff, has participated on an outside team in which a coach or volunteer coach from the school to which the student is transferring coached or had input into the selection of the outside team.</a:t>
            </a:r>
          </a:p>
          <a:p>
            <a:pPr algn="just"/>
            <a:endParaRPr lang="en-US" sz="1200" dirty="0">
              <a:solidFill>
                <a:schemeClr val="tx2"/>
              </a:solidFill>
            </a:endParaRPr>
          </a:p>
          <a:p>
            <a:pPr algn="just"/>
            <a:r>
              <a:rPr lang="en-US" sz="1200" dirty="0">
                <a:solidFill>
                  <a:schemeClr val="tx2"/>
                </a:solidFill>
              </a:rPr>
              <a:t>Change to Read: </a:t>
            </a:r>
          </a:p>
          <a:p>
            <a:pPr algn="just"/>
            <a:r>
              <a:rPr lang="en-US" sz="1200" dirty="0">
                <a:solidFill>
                  <a:schemeClr val="tx2"/>
                </a:solidFill>
              </a:rPr>
              <a:t>ii.  </a:t>
            </a:r>
            <a:r>
              <a:rPr lang="en-US" sz="1200" dirty="0">
                <a:solidFill>
                  <a:schemeClr val="tx2"/>
                </a:solidFill>
                <a:highlight>
                  <a:srgbClr val="C0C0C0"/>
                </a:highlight>
              </a:rPr>
              <a:t>The student will be ineligible in the sport for one calendar year if the student moves in with a coach of the coaching staff of the new school.</a:t>
            </a:r>
          </a:p>
          <a:p>
            <a:pPr algn="just"/>
            <a:r>
              <a:rPr lang="en-US" sz="1200" dirty="0">
                <a:solidFill>
                  <a:schemeClr val="tx2"/>
                </a:solidFill>
              </a:rPr>
              <a:t> </a:t>
            </a:r>
          </a:p>
          <a:p>
            <a:pPr algn="just"/>
            <a:r>
              <a:rPr lang="en-US" sz="1200" dirty="0">
                <a:solidFill>
                  <a:schemeClr val="tx2"/>
                </a:solidFill>
              </a:rPr>
              <a:t>Rationale:  </a:t>
            </a:r>
            <a:r>
              <a:rPr lang="en-US" sz="1200" b="0" dirty="0">
                <a:solidFill>
                  <a:schemeClr val="tx2"/>
                </a:solidFill>
              </a:rPr>
              <a:t>Eliminates confusion. If the concern is about recruiting, it should be addressed in the recruiting section of the Bylaws.</a:t>
            </a:r>
          </a:p>
          <a:p>
            <a:pPr algn="just"/>
            <a:endParaRPr lang="en-US" sz="1200" dirty="0">
              <a:solidFill>
                <a:schemeClr val="tx2"/>
              </a:solidFill>
            </a:endParaRPr>
          </a:p>
        </p:txBody>
      </p:sp>
      <p:pic>
        <p:nvPicPr>
          <p:cNvPr id="23" name="Audio 22">
            <a:extLst>
              <a:ext uri="{FF2B5EF4-FFF2-40B4-BE49-F238E27FC236}">
                <a16:creationId xmlns:a16="http://schemas.microsoft.com/office/drawing/2014/main" id="{72FEC184-4EED-E095-5709-C1143C0FC2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791196244"/>
      </p:ext>
    </p:extLst>
  </p:cSld>
  <p:clrMapOvr>
    <a:masterClrMapping/>
  </p:clrMapOvr>
  <mc:AlternateContent xmlns:mc="http://schemas.openxmlformats.org/markup-compatibility/2006" xmlns:p14="http://schemas.microsoft.com/office/powerpoint/2010/main">
    <mc:Choice Requires="p14">
      <p:transition spd="slow" p14:dur="2000" advTm="26735"/>
    </mc:Choice>
    <mc:Fallback xmlns="">
      <p:transition spd="slow" advTm="267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86CF7C1-95AA-FE9C-65B7-820C5DE710C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264BE6B-EC75-4534-3B09-953B971CE552}"/>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4AD90C37-1017-4690-E0E4-51E91028D928}"/>
              </a:ext>
            </a:extLst>
          </p:cNvPr>
          <p:cNvSpPr>
            <a:spLocks noGrp="1"/>
          </p:cNvSpPr>
          <p:nvPr>
            <p:ph type="title"/>
          </p:nvPr>
        </p:nvSpPr>
        <p:spPr>
          <a:xfrm>
            <a:off x="71562" y="189150"/>
            <a:ext cx="8992925" cy="1095547"/>
          </a:xfrm>
        </p:spPr>
        <p:txBody>
          <a:bodyPr/>
          <a:lstStyle/>
          <a:p>
            <a:pPr algn="ctr"/>
            <a:r>
              <a:rPr lang="en-US" sz="2400" b="1" dirty="0"/>
              <a:t>By-laws</a:t>
            </a:r>
            <a:br>
              <a:rPr lang="en-US" sz="2400" dirty="0"/>
            </a:br>
            <a:r>
              <a:rPr lang="en-US" sz="2400" b="1" dirty="0"/>
              <a:t>Article iii  - student eligibility</a:t>
            </a:r>
            <a:br>
              <a:rPr lang="en-US" sz="2400" b="1" dirty="0"/>
            </a:br>
            <a:r>
              <a:rPr lang="en-US" sz="2400" b="1" dirty="0"/>
              <a:t>SECTION 10 – transfers</a:t>
            </a:r>
            <a:endParaRPr lang="en-US" dirty="0"/>
          </a:p>
        </p:txBody>
      </p:sp>
      <p:sp>
        <p:nvSpPr>
          <p:cNvPr id="25610" name="TextBox 11">
            <a:extLst>
              <a:ext uri="{FF2B5EF4-FFF2-40B4-BE49-F238E27FC236}">
                <a16:creationId xmlns:a16="http://schemas.microsoft.com/office/drawing/2014/main" id="{35DDA258-43B3-31B8-B998-5F6C48D6D8A3}"/>
              </a:ext>
            </a:extLst>
          </p:cNvPr>
          <p:cNvSpPr txBox="1">
            <a:spLocks noChangeArrowheads="1"/>
          </p:cNvSpPr>
          <p:nvPr/>
        </p:nvSpPr>
        <p:spPr bwMode="auto">
          <a:xfrm>
            <a:off x="679500" y="1473848"/>
            <a:ext cx="7775473" cy="545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Matthew Hall, Bluffton High School</a:t>
            </a:r>
          </a:p>
          <a:p>
            <a:pPr algn="ctr">
              <a:spcBef>
                <a:spcPts val="0"/>
              </a:spcBef>
            </a:pPr>
            <a:endParaRPr lang="en-US" sz="1400" dirty="0">
              <a:solidFill>
                <a:schemeClr val="tx2"/>
              </a:solidFill>
            </a:endParaRPr>
          </a:p>
          <a:p>
            <a:pPr algn="ctr">
              <a:spcBef>
                <a:spcPts val="0"/>
              </a:spcBef>
            </a:pPr>
            <a:endParaRPr lang="en-US" sz="1400" dirty="0">
              <a:solidFill>
                <a:schemeClr val="tx2"/>
              </a:solidFill>
            </a:endParaRPr>
          </a:p>
          <a:p>
            <a:pPr algn="just"/>
            <a:r>
              <a:rPr lang="en-US" sz="1200" dirty="0">
                <a:solidFill>
                  <a:schemeClr val="tx2"/>
                </a:solidFill>
              </a:rPr>
              <a:t>Currently Reads:</a:t>
            </a:r>
          </a:p>
          <a:p>
            <a:pPr algn="just"/>
            <a:r>
              <a:rPr lang="en-US" sz="1200" dirty="0">
                <a:solidFill>
                  <a:schemeClr val="tx2"/>
                </a:solidFill>
              </a:rPr>
              <a:t>(3) A transfer student will be ineligible for a period of one calendar year at the new school unless he/she transfers under one of the below circumstances and only if he/she meets the following three criteria irrespective of whether he/she transfers under one of the below circumstances:  </a:t>
            </a:r>
          </a:p>
          <a:p>
            <a:pPr algn="just"/>
            <a:r>
              <a:rPr lang="en-US" sz="1200" b="0" dirty="0" err="1">
                <a:solidFill>
                  <a:schemeClr val="tx2"/>
                </a:solidFill>
              </a:rPr>
              <a:t>i</a:t>
            </a:r>
            <a:r>
              <a:rPr lang="en-US" sz="1200" b="0" dirty="0">
                <a:solidFill>
                  <a:schemeClr val="tx2"/>
                </a:solidFill>
              </a:rPr>
              <a:t>. The student must be eligible to represent the school from which he/she transferred.</a:t>
            </a:r>
          </a:p>
          <a:p>
            <a:pPr algn="just"/>
            <a:r>
              <a:rPr lang="en-US" sz="1200" b="0" dirty="0">
                <a:solidFill>
                  <a:schemeClr val="tx2"/>
                </a:solidFill>
              </a:rPr>
              <a:t>ii. The student will be ineligible in the sport for one calendar year if the student moves in with a coach of the coaching staff, has participated on an outside team in which a coach or volunteer coach from the school to which the student is transferring coached or had input into the selection of the outside team.</a:t>
            </a:r>
          </a:p>
          <a:p>
            <a:pPr algn="just"/>
            <a:r>
              <a:rPr lang="en-US" sz="1200" b="0" dirty="0">
                <a:solidFill>
                  <a:schemeClr val="tx2"/>
                </a:solidFill>
              </a:rPr>
              <a:t>iii. The student must be a United States citizen or has attended school in the United States the previous calendar year and is not part of an approved foreign exchange program.</a:t>
            </a:r>
          </a:p>
          <a:p>
            <a:pPr algn="just"/>
            <a:endParaRPr lang="en-US" sz="1200" dirty="0">
              <a:solidFill>
                <a:schemeClr val="tx2"/>
              </a:solidFill>
            </a:endParaRPr>
          </a:p>
          <a:p>
            <a:pPr algn="just"/>
            <a:r>
              <a:rPr lang="en-US" sz="1200" dirty="0">
                <a:solidFill>
                  <a:schemeClr val="tx2"/>
                </a:solidFill>
              </a:rPr>
              <a:t>Delete: </a:t>
            </a:r>
          </a:p>
          <a:p>
            <a:pPr algn="just"/>
            <a:r>
              <a:rPr lang="en-US" sz="1200" dirty="0">
                <a:solidFill>
                  <a:schemeClr val="tx2"/>
                </a:solidFill>
                <a:highlight>
                  <a:srgbClr val="C0C0C0"/>
                </a:highlight>
              </a:rPr>
              <a:t>iii. The student must be a United States citizen or has attended school in the United States the previous calendar year and is not part of an approved foreign exchange program.</a:t>
            </a:r>
          </a:p>
          <a:p>
            <a:pPr algn="just"/>
            <a:endParaRPr lang="en-US" sz="1200" dirty="0">
              <a:solidFill>
                <a:schemeClr val="tx2"/>
              </a:solidFill>
            </a:endParaRPr>
          </a:p>
          <a:p>
            <a:pPr algn="just"/>
            <a:r>
              <a:rPr lang="en-US" sz="1200" dirty="0">
                <a:solidFill>
                  <a:schemeClr val="tx2"/>
                </a:solidFill>
              </a:rPr>
              <a:t>Rationale:  </a:t>
            </a:r>
            <a:r>
              <a:rPr lang="en-US" sz="1200" b="0" dirty="0">
                <a:solidFill>
                  <a:schemeClr val="tx2"/>
                </a:solidFill>
              </a:rPr>
              <a:t>Removing this qualification would better align the by-law’s transfer requirements with its purpose and mission of supporting fair and equitable opportunities. This portion of the by-law unnecessarily excludes students for one calendar year who otherwise meet all other requirements, including school enrollment, are academically qualified, and strive to become active members of the school athletic community, based solely on citizenship or prior schooling location.</a:t>
            </a:r>
          </a:p>
        </p:txBody>
      </p:sp>
      <p:pic>
        <p:nvPicPr>
          <p:cNvPr id="10" name="Audio 9">
            <a:extLst>
              <a:ext uri="{FF2B5EF4-FFF2-40B4-BE49-F238E27FC236}">
                <a16:creationId xmlns:a16="http://schemas.microsoft.com/office/drawing/2014/main" id="{3A9CFF98-A43D-462F-D0C0-166EF70F3B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492383943"/>
      </p:ext>
    </p:extLst>
  </p:cSld>
  <p:clrMapOvr>
    <a:masterClrMapping/>
  </p:clrMapOvr>
  <mc:AlternateContent xmlns:mc="http://schemas.openxmlformats.org/markup-compatibility/2006" xmlns:p14="http://schemas.microsoft.com/office/powerpoint/2010/main">
    <mc:Choice Requires="p14">
      <p:transition spd="slow" p14:dur="2000" advTm="22969"/>
    </mc:Choice>
    <mc:Fallback xmlns="">
      <p:transition spd="slow" advTm="229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4AC3A3D-B376-F5E1-5822-71C7DC9C170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27FB25E-049A-8147-B71C-DDC62B800888}"/>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1545E096-F5ED-EE36-E888-3152B3A115C3}"/>
              </a:ext>
            </a:extLst>
          </p:cNvPr>
          <p:cNvSpPr>
            <a:spLocks noGrp="1"/>
          </p:cNvSpPr>
          <p:nvPr>
            <p:ph type="title"/>
          </p:nvPr>
        </p:nvSpPr>
        <p:spPr>
          <a:xfrm>
            <a:off x="71562" y="189150"/>
            <a:ext cx="8992925" cy="1095547"/>
          </a:xfrm>
        </p:spPr>
        <p:txBody>
          <a:bodyPr/>
          <a:lstStyle/>
          <a:p>
            <a:pPr algn="ctr"/>
            <a:r>
              <a:rPr lang="en-US" sz="2400" b="1" dirty="0"/>
              <a:t>By-laws</a:t>
            </a:r>
            <a:br>
              <a:rPr lang="en-US" sz="2400" dirty="0"/>
            </a:br>
            <a:r>
              <a:rPr lang="en-US" sz="2400" b="1" dirty="0"/>
              <a:t>Article iii  - student eligibility</a:t>
            </a:r>
            <a:br>
              <a:rPr lang="en-US" sz="2400" b="1" dirty="0"/>
            </a:br>
            <a:r>
              <a:rPr lang="en-US" sz="2400" b="1" dirty="0"/>
              <a:t>SECTION 10 – transfers (6) senior transfers</a:t>
            </a:r>
            <a:endParaRPr lang="en-US" dirty="0"/>
          </a:p>
        </p:txBody>
      </p:sp>
      <p:sp>
        <p:nvSpPr>
          <p:cNvPr id="25610" name="TextBox 11">
            <a:extLst>
              <a:ext uri="{FF2B5EF4-FFF2-40B4-BE49-F238E27FC236}">
                <a16:creationId xmlns:a16="http://schemas.microsoft.com/office/drawing/2014/main" id="{E2240F28-07F1-DD2A-FFA5-639783976560}"/>
              </a:ext>
            </a:extLst>
          </p:cNvPr>
          <p:cNvSpPr txBox="1">
            <a:spLocks noChangeArrowheads="1"/>
          </p:cNvSpPr>
          <p:nvPr/>
        </p:nvSpPr>
        <p:spPr bwMode="auto">
          <a:xfrm>
            <a:off x="679500" y="1473848"/>
            <a:ext cx="7775473"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Dr. Deborah Elder, Rock Hill School District</a:t>
            </a:r>
          </a:p>
          <a:p>
            <a:pPr algn="ctr">
              <a:spcBef>
                <a:spcPts val="0"/>
              </a:spcBef>
            </a:pPr>
            <a:endParaRPr lang="en-US" sz="1400" dirty="0">
              <a:solidFill>
                <a:schemeClr val="tx2"/>
              </a:solidFill>
            </a:endParaRPr>
          </a:p>
          <a:p>
            <a:pPr algn="ctr">
              <a:spcBef>
                <a:spcPts val="0"/>
              </a:spcBef>
            </a:pPr>
            <a:endParaRPr lang="en-US" sz="1400" dirty="0">
              <a:solidFill>
                <a:schemeClr val="tx2"/>
              </a:solidFill>
            </a:endParaRPr>
          </a:p>
          <a:p>
            <a:pPr algn="just"/>
            <a:r>
              <a:rPr lang="en-US" sz="1200" dirty="0">
                <a:solidFill>
                  <a:schemeClr val="tx2"/>
                </a:solidFill>
              </a:rPr>
              <a:t>Currently Reads:</a:t>
            </a:r>
          </a:p>
          <a:p>
            <a:pPr algn="just"/>
            <a:r>
              <a:rPr lang="en-US" sz="1200" b="0" dirty="0">
                <a:solidFill>
                  <a:schemeClr val="tx2"/>
                </a:solidFill>
              </a:rPr>
              <a:t>(6) Senior transfers, as defined above, are subject to a 22 calendar days period of ineligibility or 1/3 the Maximum Number of Contests, whichever is less in which the student participated during the 12 months preceding the transfer.</a:t>
            </a:r>
            <a:endParaRPr lang="en-US" sz="1200" dirty="0">
              <a:solidFill>
                <a:schemeClr val="tx2"/>
              </a:solidFill>
            </a:endParaRPr>
          </a:p>
          <a:p>
            <a:pPr algn="just"/>
            <a:endParaRPr lang="en-US" sz="1200" dirty="0">
              <a:solidFill>
                <a:schemeClr val="tx2"/>
              </a:solidFill>
            </a:endParaRPr>
          </a:p>
          <a:p>
            <a:pPr algn="just"/>
            <a:r>
              <a:rPr lang="en-US" sz="1200" dirty="0">
                <a:solidFill>
                  <a:schemeClr val="tx2"/>
                </a:solidFill>
              </a:rPr>
              <a:t>Delete:</a:t>
            </a:r>
          </a:p>
          <a:p>
            <a:pPr algn="just"/>
            <a:r>
              <a:rPr lang="en-US" sz="1200" dirty="0">
                <a:solidFill>
                  <a:schemeClr val="tx2"/>
                </a:solidFill>
                <a:highlight>
                  <a:srgbClr val="C0C0C0"/>
                </a:highlight>
              </a:rPr>
              <a:t>(6) Senior transfers, as defined above, are subject to a 22 calendar days period of ineligibility or 1/3 the Maximum Number of Contests, whichever is less in which the student participated during the 12 months preceding the transfer.</a:t>
            </a:r>
          </a:p>
          <a:p>
            <a:pPr algn="just"/>
            <a:endParaRPr lang="en-US" sz="1200" dirty="0">
              <a:solidFill>
                <a:schemeClr val="tx2"/>
              </a:solidFill>
            </a:endParaRPr>
          </a:p>
          <a:p>
            <a:pPr algn="just"/>
            <a:r>
              <a:rPr lang="en-US" sz="1200" dirty="0">
                <a:solidFill>
                  <a:schemeClr val="tx2"/>
                </a:solidFill>
              </a:rPr>
              <a:t>Rationale: </a:t>
            </a:r>
            <a:r>
              <a:rPr lang="en-US" sz="1200" b="0" dirty="0">
                <a:solidFill>
                  <a:schemeClr val="tx2"/>
                </a:solidFill>
              </a:rPr>
              <a:t>Treating senior transfers differently from underclassmen creates inconsistencies and unnecessary barriers for students. Aligning senior transfer rules with those for grades 9–11 ensures all students are provided fair and equitable opportunities to participate.</a:t>
            </a:r>
          </a:p>
          <a:p>
            <a:pPr algn="just"/>
            <a:r>
              <a:rPr lang="en-US" sz="1200" b="0" dirty="0">
                <a:solidFill>
                  <a:schemeClr val="tx2"/>
                </a:solidFill>
              </a:rPr>
              <a:t>Many families experience legitimate reasons for transferring during a student’s senior year, including changes in residence, academic needs, or personal and family circumstances. Imposing extended ineligibility on seniors can negatively impact their final season of participation, hinder scholarship opportunities, and present avoidable hardship during an important transition year.</a:t>
            </a:r>
          </a:p>
          <a:p>
            <a:pPr algn="just"/>
            <a:r>
              <a:rPr lang="en-US" sz="1200" b="0" dirty="0">
                <a:solidFill>
                  <a:schemeClr val="tx2"/>
                </a:solidFill>
              </a:rPr>
              <a:t>This rule change also simplifies and streamlines the eligibility process for schools, athletic directors, and the state association. Consistent rules reduce confusion, minimize disputes, and support a student-centered approach that prioritizes fairness, clarity, and accessibility for all stakeholders.</a:t>
            </a:r>
          </a:p>
        </p:txBody>
      </p:sp>
      <p:pic>
        <p:nvPicPr>
          <p:cNvPr id="11" name="Audio 10">
            <a:extLst>
              <a:ext uri="{FF2B5EF4-FFF2-40B4-BE49-F238E27FC236}">
                <a16:creationId xmlns:a16="http://schemas.microsoft.com/office/drawing/2014/main" id="{2BD2F691-507E-D6EA-0046-EA8FED9758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3648230131"/>
      </p:ext>
    </p:extLst>
  </p:cSld>
  <p:clrMapOvr>
    <a:masterClrMapping/>
  </p:clrMapOvr>
  <mc:AlternateContent xmlns:mc="http://schemas.openxmlformats.org/markup-compatibility/2006" xmlns:p14="http://schemas.microsoft.com/office/powerpoint/2010/main">
    <mc:Choice Requires="p14">
      <p:transition spd="slow" p14:dur="2000" advTm="24557"/>
    </mc:Choice>
    <mc:Fallback xmlns="">
      <p:transition spd="slow" advTm="24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C9B921B-BB66-5CC6-FA83-624B88936E6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061A64D-86BA-B27E-EBFD-3BBD50C5D650}"/>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DB4B53A4-FAAC-4DFD-88A8-FF8B3FF195DD}"/>
              </a:ext>
            </a:extLst>
          </p:cNvPr>
          <p:cNvSpPr>
            <a:spLocks noGrp="1"/>
          </p:cNvSpPr>
          <p:nvPr>
            <p:ph type="title"/>
          </p:nvPr>
        </p:nvSpPr>
        <p:spPr>
          <a:xfrm>
            <a:off x="71562" y="189150"/>
            <a:ext cx="8992925" cy="1095547"/>
          </a:xfrm>
        </p:spPr>
        <p:txBody>
          <a:bodyPr/>
          <a:lstStyle/>
          <a:p>
            <a:pPr algn="ctr"/>
            <a:r>
              <a:rPr lang="en-US" sz="2400" b="1" dirty="0"/>
              <a:t>By-laws</a:t>
            </a:r>
            <a:br>
              <a:rPr lang="en-US" sz="2400" dirty="0"/>
            </a:br>
            <a:r>
              <a:rPr lang="en-US" sz="2400" b="1" dirty="0"/>
              <a:t>Article iii  - student eligibility</a:t>
            </a:r>
            <a:br>
              <a:rPr lang="en-US" sz="2400" b="1" dirty="0"/>
            </a:br>
            <a:r>
              <a:rPr lang="en-US" sz="2400" b="1" dirty="0"/>
              <a:t>SECTION 10 – transfers (6) senior transfers</a:t>
            </a:r>
            <a:endParaRPr lang="en-US" dirty="0"/>
          </a:p>
        </p:txBody>
      </p:sp>
      <p:sp>
        <p:nvSpPr>
          <p:cNvPr id="25610" name="TextBox 11">
            <a:extLst>
              <a:ext uri="{FF2B5EF4-FFF2-40B4-BE49-F238E27FC236}">
                <a16:creationId xmlns:a16="http://schemas.microsoft.com/office/drawing/2014/main" id="{87A15C34-EDC6-63C3-3127-6B315FB3D7A3}"/>
              </a:ext>
            </a:extLst>
          </p:cNvPr>
          <p:cNvSpPr txBox="1">
            <a:spLocks noChangeArrowheads="1"/>
          </p:cNvSpPr>
          <p:nvPr/>
        </p:nvSpPr>
        <p:spPr bwMode="auto">
          <a:xfrm>
            <a:off x="679500" y="1473848"/>
            <a:ext cx="7775473" cy="377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Dr. Keith Price, Lexington School District 1 &amp;</a:t>
            </a:r>
          </a:p>
          <a:p>
            <a:pPr algn="ctr">
              <a:spcBef>
                <a:spcPts val="0"/>
              </a:spcBef>
            </a:pPr>
            <a:r>
              <a:rPr lang="en-US" sz="1400" dirty="0">
                <a:solidFill>
                  <a:schemeClr val="tx2"/>
                </a:solidFill>
              </a:rPr>
              <a:t>Samuel Fuller, South Aiken High School</a:t>
            </a:r>
          </a:p>
          <a:p>
            <a:pPr algn="ctr">
              <a:spcBef>
                <a:spcPts val="0"/>
              </a:spcBef>
            </a:pPr>
            <a:endParaRPr lang="en-US" sz="1400" dirty="0">
              <a:solidFill>
                <a:schemeClr val="tx2"/>
              </a:solidFill>
            </a:endParaRPr>
          </a:p>
          <a:p>
            <a:pPr algn="just"/>
            <a:r>
              <a:rPr lang="en-US" sz="1200" dirty="0">
                <a:solidFill>
                  <a:schemeClr val="tx2"/>
                </a:solidFill>
              </a:rPr>
              <a:t>Currently Reads:</a:t>
            </a:r>
          </a:p>
          <a:p>
            <a:pPr algn="just"/>
            <a:r>
              <a:rPr lang="en-US" sz="1200" b="0" dirty="0">
                <a:solidFill>
                  <a:schemeClr val="tx2"/>
                </a:solidFill>
              </a:rPr>
              <a:t>(6) Senior transfers, as defined above, are subject to a 22 calendar days period of ineligibility or 1/3 the Maximum Number of Contests, whichever is less in which the student participated during the 12 months preceding the transfer.</a:t>
            </a:r>
            <a:endParaRPr lang="en-US" sz="1200" dirty="0">
              <a:solidFill>
                <a:schemeClr val="tx2"/>
              </a:solidFill>
            </a:endParaRPr>
          </a:p>
          <a:p>
            <a:pPr algn="just"/>
            <a:endParaRPr lang="en-US" sz="1200" dirty="0">
              <a:solidFill>
                <a:schemeClr val="tx2"/>
              </a:solidFill>
            </a:endParaRPr>
          </a:p>
          <a:p>
            <a:pPr algn="just"/>
            <a:r>
              <a:rPr lang="en-US" sz="1200" dirty="0">
                <a:solidFill>
                  <a:schemeClr val="tx2"/>
                </a:solidFill>
              </a:rPr>
              <a:t>Change to Read:</a:t>
            </a:r>
          </a:p>
          <a:p>
            <a:pPr algn="just"/>
            <a:r>
              <a:rPr lang="en-US" sz="1200" dirty="0">
                <a:solidFill>
                  <a:schemeClr val="tx2"/>
                </a:solidFill>
                <a:highlight>
                  <a:srgbClr val="C0C0C0"/>
                </a:highlight>
              </a:rPr>
              <a:t>(6) Senior transfers, as defined above, are subject to a period of ineligibility 1/2 the Maximum Number of Contests, in all sports, in which the student participated during the 12 months preceding the transfer.</a:t>
            </a:r>
          </a:p>
          <a:p>
            <a:pPr algn="just"/>
            <a:endParaRPr lang="en-US" sz="1200" dirty="0">
              <a:solidFill>
                <a:schemeClr val="tx2"/>
              </a:solidFill>
            </a:endParaRPr>
          </a:p>
          <a:p>
            <a:pPr algn="just"/>
            <a:r>
              <a:rPr lang="en-US" sz="1200" dirty="0">
                <a:solidFill>
                  <a:schemeClr val="tx2"/>
                </a:solidFill>
              </a:rPr>
              <a:t>Rationale:  </a:t>
            </a:r>
            <a:r>
              <a:rPr lang="en-US" sz="1200" b="0" dirty="0">
                <a:solidFill>
                  <a:schemeClr val="tx2"/>
                </a:solidFill>
              </a:rPr>
              <a:t>Increasing penalties for senior transfers made for athletic purposes is essential for maintaining competitive equity, curbing recruitment pressures, fostering school stability, and protecting the educational integrity of high school athletics throughout South Carolina.</a:t>
            </a:r>
          </a:p>
          <a:p>
            <a:pPr algn="just"/>
            <a:endParaRPr lang="en-US" sz="1200" dirty="0">
              <a:solidFill>
                <a:schemeClr val="tx2"/>
              </a:solidFill>
            </a:endParaRPr>
          </a:p>
        </p:txBody>
      </p:sp>
      <p:pic>
        <p:nvPicPr>
          <p:cNvPr id="7" name="Audio 6">
            <a:extLst>
              <a:ext uri="{FF2B5EF4-FFF2-40B4-BE49-F238E27FC236}">
                <a16:creationId xmlns:a16="http://schemas.microsoft.com/office/drawing/2014/main" id="{88A59E76-A88A-39C5-2AE1-0BEB0CD7117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793785172"/>
      </p:ext>
    </p:extLst>
  </p:cSld>
  <p:clrMapOvr>
    <a:masterClrMapping/>
  </p:clrMapOvr>
  <mc:AlternateContent xmlns:mc="http://schemas.openxmlformats.org/markup-compatibility/2006" xmlns:p14="http://schemas.microsoft.com/office/powerpoint/2010/main">
    <mc:Choice Requires="p14">
      <p:transition spd="slow" p14:dur="2000" advTm="30622"/>
    </mc:Choice>
    <mc:Fallback xmlns="">
      <p:transition spd="slow" advTm="306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FA1374D-6910-98A5-AD4D-BED14F53697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C51BE23-DE78-82AF-CD7B-0FB2FB98FD02}"/>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8F0C3950-5414-EF8D-80D4-64D6B2642161}"/>
              </a:ext>
            </a:extLst>
          </p:cNvPr>
          <p:cNvSpPr>
            <a:spLocks noGrp="1"/>
          </p:cNvSpPr>
          <p:nvPr>
            <p:ph type="title"/>
          </p:nvPr>
        </p:nvSpPr>
        <p:spPr>
          <a:xfrm>
            <a:off x="71562" y="189150"/>
            <a:ext cx="8992925" cy="1095547"/>
          </a:xfrm>
        </p:spPr>
        <p:txBody>
          <a:bodyPr/>
          <a:lstStyle/>
          <a:p>
            <a:pPr algn="ctr"/>
            <a:r>
              <a:rPr lang="en-US" sz="2400" b="1" dirty="0"/>
              <a:t>By-laws</a:t>
            </a:r>
            <a:br>
              <a:rPr lang="en-US" sz="2400" dirty="0"/>
            </a:br>
            <a:r>
              <a:rPr lang="en-US" sz="2400" b="1" dirty="0"/>
              <a:t>Article iii  - student eligibility</a:t>
            </a:r>
            <a:br>
              <a:rPr lang="en-US" sz="2400" b="1" dirty="0"/>
            </a:br>
            <a:r>
              <a:rPr lang="en-US" sz="2400" b="1" dirty="0"/>
              <a:t>SECTION 10 - (8) transfers</a:t>
            </a:r>
            <a:endParaRPr lang="en-US" dirty="0"/>
          </a:p>
        </p:txBody>
      </p:sp>
      <p:sp>
        <p:nvSpPr>
          <p:cNvPr id="25610" name="TextBox 11">
            <a:extLst>
              <a:ext uri="{FF2B5EF4-FFF2-40B4-BE49-F238E27FC236}">
                <a16:creationId xmlns:a16="http://schemas.microsoft.com/office/drawing/2014/main" id="{9FCFDFB2-79ED-A368-20CE-4D519A8A22E7}"/>
              </a:ext>
            </a:extLst>
          </p:cNvPr>
          <p:cNvSpPr txBox="1">
            <a:spLocks noChangeArrowheads="1"/>
          </p:cNvSpPr>
          <p:nvPr/>
        </p:nvSpPr>
        <p:spPr bwMode="auto">
          <a:xfrm>
            <a:off x="679500" y="1473848"/>
            <a:ext cx="7775473" cy="524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Scott White, Abbeville High School</a:t>
            </a:r>
          </a:p>
          <a:p>
            <a:pPr algn="ctr">
              <a:spcBef>
                <a:spcPts val="0"/>
              </a:spcBef>
            </a:pPr>
            <a:endParaRPr lang="en-US" sz="1400" dirty="0">
              <a:solidFill>
                <a:schemeClr val="tx2"/>
              </a:solidFill>
            </a:endParaRPr>
          </a:p>
          <a:p>
            <a:pPr algn="just"/>
            <a:r>
              <a:rPr lang="en-US" sz="1200" dirty="0">
                <a:solidFill>
                  <a:schemeClr val="tx2"/>
                </a:solidFill>
              </a:rPr>
              <a:t>Currently Reads:</a:t>
            </a:r>
          </a:p>
          <a:p>
            <a:pPr algn="just"/>
            <a:r>
              <a:rPr lang="en-US" sz="1200" dirty="0">
                <a:solidFill>
                  <a:schemeClr val="tx2"/>
                </a:solidFill>
              </a:rPr>
              <a:t>(8)  General application.</a:t>
            </a:r>
          </a:p>
          <a:p>
            <a:pPr marL="228600" indent="-228600" algn="just">
              <a:buFont typeface="+mj-lt"/>
              <a:buAutoNum type="alphaLcPeriod"/>
            </a:pPr>
            <a:r>
              <a:rPr lang="en-US" sz="1200" b="0" dirty="0">
                <a:solidFill>
                  <a:schemeClr val="tx2"/>
                </a:solidFill>
              </a:rPr>
              <a:t>This Transfer Rule applies to all athletes at all levels of participation (not just varsity athletes) and is applicable to all SCHSL-sanctioned sports in which the student participated during the 12 months preceding the transfer. Transferring students may participate in a new sport without penalty.</a:t>
            </a:r>
          </a:p>
          <a:p>
            <a:pPr marL="228600" indent="-228600" algn="just">
              <a:buFont typeface="+mj-lt"/>
              <a:buAutoNum type="alphaLcPeriod"/>
            </a:pPr>
            <a:r>
              <a:rPr lang="en-US" sz="1200" b="0" dirty="0">
                <a:solidFill>
                  <a:schemeClr val="tx2"/>
                </a:solidFill>
              </a:rPr>
              <a:t>The period of ineligibility will begin on the Competition Start Date of each sport. For students who transfer after the Competition Start Date, the period of ineligibility will begin on the date of enrollment.</a:t>
            </a:r>
          </a:p>
          <a:p>
            <a:pPr marL="228600" indent="-228600" algn="just">
              <a:buFont typeface="+mj-lt"/>
              <a:buAutoNum type="alphaLcPeriod"/>
            </a:pPr>
            <a:r>
              <a:rPr lang="en-US" sz="1200" b="0" dirty="0">
                <a:solidFill>
                  <a:schemeClr val="tx2"/>
                </a:solidFill>
              </a:rPr>
              <a:t>When calculating the period of ineligibility using the Maximum Number of Contests, the South Carolina High School League will round down to the nearest whole number if the number of contests is not divided evenly. For example, if the Maximum Number of Contests were 14, then the calculation for a Senior Transfer (14 divided by 3) would be 4.67 and rounded down to a 4 contest sit.</a:t>
            </a:r>
          </a:p>
          <a:p>
            <a:pPr marL="228600" indent="-228600" algn="just">
              <a:buFont typeface="+mj-lt"/>
              <a:buAutoNum type="alphaLcPeriod"/>
            </a:pPr>
            <a:r>
              <a:rPr lang="en-US" sz="1200" b="0" dirty="0">
                <a:solidFill>
                  <a:schemeClr val="tx2"/>
                </a:solidFill>
              </a:rPr>
              <a:t>Emancipated students that transfer will be ineligible for one calendar year.</a:t>
            </a:r>
            <a:endParaRPr lang="en-US" sz="1200" dirty="0">
              <a:solidFill>
                <a:schemeClr val="tx2"/>
              </a:solidFill>
            </a:endParaRPr>
          </a:p>
          <a:p>
            <a:pPr algn="just"/>
            <a:r>
              <a:rPr lang="en-US" sz="1200" dirty="0">
                <a:solidFill>
                  <a:schemeClr val="tx2"/>
                </a:solidFill>
              </a:rPr>
              <a:t>Add:</a:t>
            </a:r>
          </a:p>
          <a:p>
            <a:pPr algn="just"/>
            <a:r>
              <a:rPr lang="en-US" sz="1200" dirty="0">
                <a:solidFill>
                  <a:schemeClr val="tx2"/>
                </a:solidFill>
                <a:highlight>
                  <a:srgbClr val="C0C0C0"/>
                </a:highlight>
              </a:rPr>
              <a:t>e.   Students who transfer during a period of academic ineligibility must restore their academic eligibility prior to the start of the transfer-ineligibility period.</a:t>
            </a:r>
          </a:p>
          <a:p>
            <a:pPr algn="just"/>
            <a:endParaRPr lang="en-US" sz="1200" dirty="0">
              <a:solidFill>
                <a:schemeClr val="tx2"/>
              </a:solidFill>
            </a:endParaRPr>
          </a:p>
          <a:p>
            <a:pPr algn="just"/>
            <a:r>
              <a:rPr lang="en-US" sz="1200" dirty="0">
                <a:solidFill>
                  <a:schemeClr val="tx2"/>
                </a:solidFill>
              </a:rPr>
              <a:t>Rationale:  </a:t>
            </a:r>
            <a:r>
              <a:rPr lang="en-US" sz="1200" b="0" dirty="0">
                <a:solidFill>
                  <a:schemeClr val="tx2"/>
                </a:solidFill>
              </a:rPr>
              <a:t>Prevents an academically ineligible student from transferring without consequence. Under the current system, a student may transfer while academically ineligible and allow the two ineligibility periods to overlap, effectively eliminating the transfer penalty. This revision closes that loophole and reinforces the priority of maintaining academic eligibility.</a:t>
            </a:r>
            <a:endParaRPr lang="en-US" sz="1200" dirty="0">
              <a:solidFill>
                <a:schemeClr val="tx2"/>
              </a:solidFill>
            </a:endParaRPr>
          </a:p>
        </p:txBody>
      </p:sp>
      <p:pic>
        <p:nvPicPr>
          <p:cNvPr id="5" name="Audio 4">
            <a:extLst>
              <a:ext uri="{FF2B5EF4-FFF2-40B4-BE49-F238E27FC236}">
                <a16:creationId xmlns:a16="http://schemas.microsoft.com/office/drawing/2014/main" id="{E72EA5CB-ED9E-3243-D817-9D08FAB3C6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181980262"/>
      </p:ext>
    </p:extLst>
  </p:cSld>
  <p:clrMapOvr>
    <a:masterClrMapping/>
  </p:clrMapOvr>
  <mc:AlternateContent xmlns:mc="http://schemas.openxmlformats.org/markup-compatibility/2006" xmlns:p14="http://schemas.microsoft.com/office/powerpoint/2010/main">
    <mc:Choice Requires="p14">
      <p:transition spd="slow" p14:dur="2000" advTm="29787"/>
    </mc:Choice>
    <mc:Fallback xmlns="">
      <p:transition spd="slow" advTm="297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9737B23-6403-3CEE-D508-803F67B43D0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24D4B8D-D4A1-884D-A3AF-D4C12CB4F57A}"/>
              </a:ext>
            </a:extLst>
          </p:cNvPr>
          <p:cNvSpPr/>
          <p:nvPr/>
        </p:nvSpPr>
        <p:spPr>
          <a:xfrm>
            <a:off x="-17463" y="0"/>
            <a:ext cx="9178925" cy="14738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20B7A701-F726-2C6E-9743-76B53A19DF49}"/>
              </a:ext>
            </a:extLst>
          </p:cNvPr>
          <p:cNvSpPr>
            <a:spLocks noGrp="1"/>
          </p:cNvSpPr>
          <p:nvPr>
            <p:ph type="title"/>
          </p:nvPr>
        </p:nvSpPr>
        <p:spPr>
          <a:xfrm>
            <a:off x="71562" y="189150"/>
            <a:ext cx="8992925" cy="1095547"/>
          </a:xfrm>
        </p:spPr>
        <p:txBody>
          <a:bodyPr/>
          <a:lstStyle/>
          <a:p>
            <a:pPr algn="ctr"/>
            <a:r>
              <a:rPr lang="en-US" sz="2400" b="1" dirty="0"/>
              <a:t>By-laws</a:t>
            </a:r>
            <a:br>
              <a:rPr lang="en-US" sz="2400" dirty="0"/>
            </a:br>
            <a:r>
              <a:rPr lang="en-US" sz="2400" b="1" dirty="0"/>
              <a:t>Article iii  - student eligibility</a:t>
            </a:r>
            <a:br>
              <a:rPr lang="en-US" sz="2400" b="1" dirty="0"/>
            </a:br>
            <a:r>
              <a:rPr lang="en-US" sz="2400" b="1" dirty="0"/>
              <a:t>SECTION 12 A– foreign exchange</a:t>
            </a:r>
            <a:endParaRPr lang="en-US" dirty="0"/>
          </a:p>
        </p:txBody>
      </p:sp>
      <p:sp>
        <p:nvSpPr>
          <p:cNvPr id="25610" name="TextBox 11">
            <a:extLst>
              <a:ext uri="{FF2B5EF4-FFF2-40B4-BE49-F238E27FC236}">
                <a16:creationId xmlns:a16="http://schemas.microsoft.com/office/drawing/2014/main" id="{C386C233-665E-4945-64A0-43A0E7514354}"/>
              </a:ext>
            </a:extLst>
          </p:cNvPr>
          <p:cNvSpPr txBox="1">
            <a:spLocks noChangeArrowheads="1"/>
          </p:cNvSpPr>
          <p:nvPr/>
        </p:nvSpPr>
        <p:spPr bwMode="auto">
          <a:xfrm>
            <a:off x="679500" y="1473848"/>
            <a:ext cx="7775473"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Daniel Tooman, Bridges Preparatory School</a:t>
            </a:r>
          </a:p>
          <a:p>
            <a:pPr algn="ctr">
              <a:spcBef>
                <a:spcPts val="0"/>
              </a:spcBef>
            </a:pPr>
            <a:endParaRPr lang="en-US" sz="1400" dirty="0">
              <a:solidFill>
                <a:schemeClr val="tx2"/>
              </a:solidFill>
            </a:endParaRPr>
          </a:p>
          <a:p>
            <a:pPr algn="just"/>
            <a:r>
              <a:rPr lang="en-US" sz="1200" dirty="0">
                <a:solidFill>
                  <a:schemeClr val="tx2"/>
                </a:solidFill>
              </a:rPr>
              <a:t>Currently Reads:</a:t>
            </a:r>
          </a:p>
          <a:p>
            <a:pPr marL="228600" indent="-228600" algn="just">
              <a:buAutoNum type="alphaUcPeriod"/>
            </a:pPr>
            <a:r>
              <a:rPr lang="en-US" sz="1200" b="0" dirty="0">
                <a:solidFill>
                  <a:schemeClr val="tx2"/>
                </a:solidFill>
              </a:rPr>
              <a:t>Foreign exchange students may not be granted eligibility for a maximum of one calendar year from the date of enrollment provided they:</a:t>
            </a:r>
          </a:p>
          <a:p>
            <a:pPr algn="just"/>
            <a:r>
              <a:rPr lang="en-US" sz="1200" b="0" dirty="0">
                <a:solidFill>
                  <a:schemeClr val="tx2"/>
                </a:solidFill>
              </a:rPr>
              <a:t>     1.	Reside in the attendance area of the school in which they are enrolled.  Any subsequent transfers must 	be according to South Carolina High School League transfer rules in order to maintain eligibility.</a:t>
            </a:r>
          </a:p>
          <a:p>
            <a:r>
              <a:rPr lang="en-US" sz="1200" dirty="0">
                <a:solidFill>
                  <a:schemeClr val="tx2"/>
                </a:solidFill>
              </a:rPr>
              <a:t>Change to Read:</a:t>
            </a:r>
          </a:p>
          <a:p>
            <a:pPr algn="just"/>
            <a:r>
              <a:rPr lang="en-US" sz="1200" b="0" dirty="0">
                <a:solidFill>
                  <a:schemeClr val="tx2"/>
                </a:solidFill>
              </a:rPr>
              <a:t>     1.	Reside in the attendance area of the school in which they </a:t>
            </a:r>
            <a:r>
              <a:rPr lang="en-US" sz="1200" dirty="0">
                <a:solidFill>
                  <a:schemeClr val="tx2"/>
                </a:solidFill>
                <a:highlight>
                  <a:srgbClr val="C0C0C0"/>
                </a:highlight>
              </a:rPr>
              <a:t>are enrolled or reside within the school </a:t>
            </a:r>
            <a:r>
              <a:rPr lang="en-US" sz="1200" b="0" dirty="0">
                <a:solidFill>
                  <a:schemeClr val="tx2"/>
                </a:solidFill>
              </a:rPr>
              <a:t>	</a:t>
            </a:r>
            <a:r>
              <a:rPr lang="en-US" sz="1200" dirty="0">
                <a:solidFill>
                  <a:schemeClr val="tx2"/>
                </a:solidFill>
                <a:highlight>
                  <a:srgbClr val="C0C0C0"/>
                </a:highlight>
              </a:rPr>
              <a:t>district of a member charter school</a:t>
            </a:r>
            <a:r>
              <a:rPr lang="en-US" sz="1200" b="0" dirty="0">
                <a:solidFill>
                  <a:schemeClr val="tx2"/>
                </a:solidFill>
              </a:rPr>
              <a:t>. Any subsequent transfers must be according to South Carolina 	High School League transfer rules in order to maintain eligibility.</a:t>
            </a:r>
          </a:p>
          <a:p>
            <a:pPr algn="just"/>
            <a:r>
              <a:rPr lang="en-US" sz="1200" b="0" dirty="0">
                <a:solidFill>
                  <a:schemeClr val="tx2"/>
                </a:solidFill>
              </a:rPr>
              <a:t> </a:t>
            </a:r>
          </a:p>
          <a:p>
            <a:pPr algn="just"/>
            <a:r>
              <a:rPr lang="en-US" sz="1200" dirty="0">
                <a:solidFill>
                  <a:schemeClr val="tx2"/>
                </a:solidFill>
              </a:rPr>
              <a:t>Rationale: </a:t>
            </a:r>
            <a:r>
              <a:rPr lang="en-US" sz="1200" b="0" dirty="0">
                <a:solidFill>
                  <a:schemeClr val="tx2"/>
                </a:solidFill>
              </a:rPr>
              <a:t>Foreign exchange students come to the US for a cultural experience which includes the opportunity to play competitive sports. They do not determine where they are enrolled in school as this is at the discretion of the host families. Due to districts and schools across the state have varying policies on acceptance or limits of foreign exchange students enrolling many host families enroll students into a local charter school. In addition, many host families have students currently enrolled in a school of their choice.  Under the current guidelines, this negatively impacts foreign exchange students without any recourse to gain eligibility. Allowing immediate eligibility within the residing school district of a member charter school would allow host families to enroll their foreign exchange student in a school of their choice, which all current students have the choice with the one-time transfer rule. This change would provide the full cultural experience for their exchange student. </a:t>
            </a:r>
          </a:p>
          <a:p>
            <a:pPr algn="just"/>
            <a:endParaRPr lang="en-US" sz="1200" dirty="0">
              <a:solidFill>
                <a:schemeClr val="tx2"/>
              </a:solidFill>
            </a:endParaRPr>
          </a:p>
          <a:p>
            <a:pPr algn="just"/>
            <a:endParaRPr lang="en-US" sz="1200" dirty="0">
              <a:solidFill>
                <a:schemeClr val="tx2"/>
              </a:solidFill>
            </a:endParaRPr>
          </a:p>
          <a:p>
            <a:pPr algn="just"/>
            <a:endParaRPr lang="en-US" sz="1200" dirty="0">
              <a:solidFill>
                <a:schemeClr val="tx2"/>
              </a:solidFill>
            </a:endParaRPr>
          </a:p>
          <a:p>
            <a:pPr algn="just"/>
            <a:endParaRPr lang="en-US" sz="1200" dirty="0">
              <a:solidFill>
                <a:schemeClr val="tx2"/>
              </a:solidFill>
            </a:endParaRPr>
          </a:p>
          <a:p>
            <a:pPr algn="just"/>
            <a:endParaRPr lang="en-US" sz="1200" dirty="0">
              <a:solidFill>
                <a:schemeClr val="tx2"/>
              </a:solidFill>
            </a:endParaRPr>
          </a:p>
        </p:txBody>
      </p:sp>
      <p:sp>
        <p:nvSpPr>
          <p:cNvPr id="4" name="Rectangle 1">
            <a:extLst>
              <a:ext uri="{FF2B5EF4-FFF2-40B4-BE49-F238E27FC236}">
                <a16:creationId xmlns:a16="http://schemas.microsoft.com/office/drawing/2014/main" id="{DFC2B2EF-227C-C03B-9DE8-A76226AF2DDD}"/>
              </a:ext>
            </a:extLst>
          </p:cNvPr>
          <p:cNvSpPr>
            <a:spLocks noChangeArrowheads="1"/>
          </p:cNvSpPr>
          <p:nvPr/>
        </p:nvSpPr>
        <p:spPr bwMode="auto">
          <a:xfrm>
            <a:off x="822324" y="2098674"/>
            <a:ext cx="9279033" cy="56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Currently Reads:</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3" name="Audio 22">
            <a:extLst>
              <a:ext uri="{FF2B5EF4-FFF2-40B4-BE49-F238E27FC236}">
                <a16:creationId xmlns:a16="http://schemas.microsoft.com/office/drawing/2014/main" id="{C1AA7461-E798-5A34-83C4-824AEBE15F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3827869582"/>
      </p:ext>
    </p:extLst>
  </p:cSld>
  <p:clrMapOvr>
    <a:masterClrMapping/>
  </p:clrMapOvr>
  <mc:AlternateContent xmlns:mc="http://schemas.openxmlformats.org/markup-compatibility/2006" xmlns:p14="http://schemas.microsoft.com/office/powerpoint/2010/main">
    <mc:Choice Requires="p14">
      <p:transition spd="slow" p14:dur="2000" advTm="61938"/>
    </mc:Choice>
    <mc:Fallback xmlns="">
      <p:transition spd="slow" advTm="619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06B3198-78AE-C0A5-03DB-2D10826C6EE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6614158-20A6-41A8-3580-50F81B4A439A}"/>
              </a:ext>
            </a:extLst>
          </p:cNvPr>
          <p:cNvSpPr/>
          <p:nvPr/>
        </p:nvSpPr>
        <p:spPr>
          <a:xfrm>
            <a:off x="-22227" y="0"/>
            <a:ext cx="9178925" cy="13716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72B9CEFB-BB51-2DD9-45A9-5E23A38048CE}"/>
              </a:ext>
            </a:extLst>
          </p:cNvPr>
          <p:cNvSpPr>
            <a:spLocks noGrp="1"/>
          </p:cNvSpPr>
          <p:nvPr>
            <p:ph type="title"/>
          </p:nvPr>
        </p:nvSpPr>
        <p:spPr>
          <a:xfrm>
            <a:off x="806450" y="123738"/>
            <a:ext cx="7521575" cy="1095547"/>
          </a:xfrm>
        </p:spPr>
        <p:txBody>
          <a:bodyPr/>
          <a:lstStyle/>
          <a:p>
            <a:pPr algn="ctr"/>
            <a:r>
              <a:rPr lang="en-US" sz="2400" b="1" dirty="0"/>
              <a:t>Constitution</a:t>
            </a:r>
            <a:br>
              <a:rPr lang="en-US" sz="2400" dirty="0"/>
            </a:br>
            <a:r>
              <a:rPr lang="en-US" sz="2400" b="1" dirty="0"/>
              <a:t>Article V  - MEMBERSHIP</a:t>
            </a:r>
            <a:br>
              <a:rPr lang="en-US" sz="2400" dirty="0"/>
            </a:br>
            <a:r>
              <a:rPr lang="en-US" sz="2400" b="1" dirty="0"/>
              <a:t>SECTION 1 C– Who may join</a:t>
            </a:r>
            <a:endParaRPr lang="en-US" dirty="0"/>
          </a:p>
        </p:txBody>
      </p:sp>
      <p:sp>
        <p:nvSpPr>
          <p:cNvPr id="25610" name="TextBox 11">
            <a:extLst>
              <a:ext uri="{FF2B5EF4-FFF2-40B4-BE49-F238E27FC236}">
                <a16:creationId xmlns:a16="http://schemas.microsoft.com/office/drawing/2014/main" id="{F7141494-052D-6BF4-DB6A-56EC894CE580}"/>
              </a:ext>
            </a:extLst>
          </p:cNvPr>
          <p:cNvSpPr txBox="1">
            <a:spLocks noChangeArrowheads="1"/>
          </p:cNvSpPr>
          <p:nvPr/>
        </p:nvSpPr>
        <p:spPr bwMode="auto">
          <a:xfrm>
            <a:off x="679498" y="1495339"/>
            <a:ext cx="7775473"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r>
              <a:rPr lang="en-US" sz="1400" dirty="0">
                <a:solidFill>
                  <a:schemeClr val="tx2"/>
                </a:solidFill>
              </a:rPr>
              <a:t>Submitted by:  Dr. Shawn Foster, Orangeburg County School District</a:t>
            </a:r>
          </a:p>
          <a:p>
            <a:pPr algn="ctr"/>
            <a:endParaRPr lang="en-US" sz="1200" dirty="0">
              <a:solidFill>
                <a:schemeClr val="tx2"/>
              </a:solidFill>
            </a:endParaRPr>
          </a:p>
          <a:p>
            <a:pPr algn="just"/>
            <a:r>
              <a:rPr lang="en-US" sz="1200" dirty="0">
                <a:solidFill>
                  <a:schemeClr val="tx2"/>
                </a:solidFill>
              </a:rPr>
              <a:t>Currently Reads:</a:t>
            </a:r>
          </a:p>
          <a:p>
            <a:pPr marL="228600" indent="-228600" algn="just">
              <a:buAutoNum type="alphaUcPeriod" startAt="3"/>
            </a:pPr>
            <a:r>
              <a:rPr lang="en-US" sz="1200" b="0" dirty="0">
                <a:solidFill>
                  <a:schemeClr val="tx2"/>
                </a:solidFill>
                <a:latin typeface="+mn-lt"/>
                <a:cs typeface="Arial" panose="020B0604020202020204" pitchFamily="34" charset="0"/>
              </a:rPr>
              <a:t>Junior high schools and middle schools with or without athletic programs, but excluding virtual schools, accredited by the South Carolina Department of Education and 7</a:t>
            </a:r>
            <a:r>
              <a:rPr lang="en-US" sz="1200" b="0" baseline="30000" dirty="0">
                <a:solidFill>
                  <a:schemeClr val="tx2"/>
                </a:solidFill>
                <a:latin typeface="+mn-lt"/>
                <a:cs typeface="Arial" panose="020B0604020202020204" pitchFamily="34" charset="0"/>
              </a:rPr>
              <a:t>th</a:t>
            </a:r>
            <a:r>
              <a:rPr lang="en-US" sz="1200" b="0" dirty="0">
                <a:solidFill>
                  <a:schemeClr val="tx2"/>
                </a:solidFill>
                <a:latin typeface="+mn-lt"/>
                <a:cs typeface="Arial" panose="020B0604020202020204" pitchFamily="34" charset="0"/>
              </a:rPr>
              <a:t> and/or 8</a:t>
            </a:r>
            <a:r>
              <a:rPr lang="en-US" sz="1200" b="0" baseline="30000" dirty="0">
                <a:solidFill>
                  <a:schemeClr val="tx2"/>
                </a:solidFill>
                <a:latin typeface="+mn-lt"/>
                <a:cs typeface="Arial" panose="020B0604020202020204" pitchFamily="34" charset="0"/>
              </a:rPr>
              <a:t>th</a:t>
            </a:r>
            <a:r>
              <a:rPr lang="en-US" sz="1200" b="0" dirty="0">
                <a:solidFill>
                  <a:schemeClr val="tx2"/>
                </a:solidFill>
                <a:latin typeface="+mn-lt"/>
                <a:cs typeface="Arial" panose="020B0604020202020204" pitchFamily="34" charset="0"/>
              </a:rPr>
              <a:t> grades housed in the same building with a senior high school shall be eligible for associate or affiliate membership, provided they fall under the governing board of a member school, and the principal, with the approval of the governing board, agrees to conform to the rules and regulations of the South Carolina High School League.</a:t>
            </a:r>
          </a:p>
          <a:p>
            <a:pPr algn="just"/>
            <a:r>
              <a:rPr lang="en-US" sz="1200" dirty="0">
                <a:solidFill>
                  <a:schemeClr val="tx2"/>
                </a:solidFill>
                <a:latin typeface="+mn-lt"/>
                <a:cs typeface="Arial" panose="020B0604020202020204" pitchFamily="34" charset="0"/>
              </a:rPr>
              <a:t>Change to Read:</a:t>
            </a:r>
          </a:p>
          <a:p>
            <a:pPr algn="just"/>
            <a:r>
              <a:rPr lang="en-US" sz="1200" b="0" dirty="0">
                <a:solidFill>
                  <a:schemeClr val="tx2"/>
                </a:solidFill>
                <a:latin typeface="+mn-lt"/>
              </a:rPr>
              <a:t>Junior high schools and middle schools with or without athletic programs, but excluding virtual schools, accredited by the South Carolina Department of Education and </a:t>
            </a:r>
            <a:r>
              <a:rPr lang="en-US" sz="1200" b="0" dirty="0">
                <a:solidFill>
                  <a:schemeClr val="tx2"/>
                </a:solidFill>
                <a:highlight>
                  <a:srgbClr val="C0C0C0"/>
                </a:highlight>
                <a:latin typeface="+mn-lt"/>
              </a:rPr>
              <a:t>7th and 8th grades housed in the same building with a senior high school may at the schools discretion but are not required to be an associate of affiliate member, provided they fall under the governing board of a member school, and the principal with the approval of the governing board, agrees to confirm to the rules and regulations of the South Carolina High School League.</a:t>
            </a:r>
          </a:p>
          <a:p>
            <a:pPr algn="just"/>
            <a:r>
              <a:rPr lang="en-US" sz="1200" dirty="0">
                <a:solidFill>
                  <a:schemeClr val="tx2"/>
                </a:solidFill>
                <a:latin typeface="+mn-lt"/>
              </a:rPr>
              <a:t>Rationale:</a:t>
            </a:r>
          </a:p>
          <a:p>
            <a:pPr algn="just"/>
            <a:r>
              <a:rPr lang="en-US" sz="1200" b="0" dirty="0">
                <a:solidFill>
                  <a:schemeClr val="tx2"/>
                </a:solidFill>
                <a:latin typeface="+mn-lt"/>
              </a:rPr>
              <a:t>The proposed revision to replace the word "shall" and "may" in Article V, Section 1 (C) of the South Carolina High School League Constitution is intended to clarify that associate or affiliate membership for 7th and 8th grades housed with a senior high school is permissive rather than mandatory.</a:t>
            </a:r>
          </a:p>
          <a:p>
            <a:pPr algn="just"/>
            <a:endParaRPr lang="en-US" sz="1200" b="0" dirty="0">
              <a:solidFill>
                <a:schemeClr val="tx2"/>
              </a:solidFill>
              <a:latin typeface="+mj-lt"/>
              <a:cs typeface="Arial" panose="020B0604020202020204" pitchFamily="34" charset="0"/>
            </a:endParaRPr>
          </a:p>
          <a:p>
            <a:pPr algn="just"/>
            <a:endParaRPr lang="en-US" sz="1200" dirty="0">
              <a:solidFill>
                <a:schemeClr val="tx2"/>
              </a:solidFill>
            </a:endParaRPr>
          </a:p>
        </p:txBody>
      </p:sp>
      <p:pic>
        <p:nvPicPr>
          <p:cNvPr id="15" name="Audio 14">
            <a:extLst>
              <a:ext uri="{FF2B5EF4-FFF2-40B4-BE49-F238E27FC236}">
                <a16:creationId xmlns:a16="http://schemas.microsoft.com/office/drawing/2014/main" id="{10DABC6C-E335-51BF-9D96-7B26D6A604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786628022"/>
      </p:ext>
    </p:extLst>
  </p:cSld>
  <p:clrMapOvr>
    <a:masterClrMapping/>
  </p:clrMapOvr>
  <mc:AlternateContent xmlns:mc="http://schemas.openxmlformats.org/markup-compatibility/2006" xmlns:p14="http://schemas.microsoft.com/office/powerpoint/2010/main">
    <mc:Choice Requires="p14">
      <p:transition spd="slow" p14:dur="2000" advTm="33942"/>
    </mc:Choice>
    <mc:Fallback xmlns="">
      <p:transition spd="slow" advTm="339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8A5873D-A7B8-D64F-B1A6-561289BAC9C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13ADB59-61A7-0B27-5037-36D28774A4A9}"/>
              </a:ext>
            </a:extLst>
          </p:cNvPr>
          <p:cNvSpPr/>
          <p:nvPr/>
        </p:nvSpPr>
        <p:spPr>
          <a:xfrm>
            <a:off x="-17463" y="0"/>
            <a:ext cx="9178925" cy="13716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F6A8F2FC-2BC7-3BA1-8EE4-CABE1B949994}"/>
              </a:ext>
            </a:extLst>
          </p:cNvPr>
          <p:cNvSpPr>
            <a:spLocks noGrp="1"/>
          </p:cNvSpPr>
          <p:nvPr>
            <p:ph type="title"/>
          </p:nvPr>
        </p:nvSpPr>
        <p:spPr>
          <a:xfrm>
            <a:off x="806450" y="123738"/>
            <a:ext cx="7521575" cy="1095547"/>
          </a:xfrm>
        </p:spPr>
        <p:txBody>
          <a:bodyPr/>
          <a:lstStyle/>
          <a:p>
            <a:pPr algn="ctr"/>
            <a:r>
              <a:rPr lang="en-US" sz="2400" b="1" dirty="0"/>
              <a:t>Constitution</a:t>
            </a:r>
            <a:br>
              <a:rPr lang="en-US" sz="2400" dirty="0"/>
            </a:br>
            <a:r>
              <a:rPr lang="en-US" sz="2400" b="1" dirty="0"/>
              <a:t>Article V  - MEMBERSHIP</a:t>
            </a:r>
            <a:br>
              <a:rPr lang="en-US" sz="2400" dirty="0"/>
            </a:br>
            <a:r>
              <a:rPr lang="en-US" sz="2400" b="1" dirty="0"/>
              <a:t>SECTION 3 A &amp; B– classification and membership</a:t>
            </a:r>
            <a:endParaRPr lang="en-US" dirty="0"/>
          </a:p>
        </p:txBody>
      </p:sp>
      <p:sp>
        <p:nvSpPr>
          <p:cNvPr id="25610" name="TextBox 11">
            <a:extLst>
              <a:ext uri="{FF2B5EF4-FFF2-40B4-BE49-F238E27FC236}">
                <a16:creationId xmlns:a16="http://schemas.microsoft.com/office/drawing/2014/main" id="{B165BBAB-5A52-2648-25D6-305BC2B9A848}"/>
              </a:ext>
            </a:extLst>
          </p:cNvPr>
          <p:cNvSpPr txBox="1">
            <a:spLocks noChangeArrowheads="1"/>
          </p:cNvSpPr>
          <p:nvPr/>
        </p:nvSpPr>
        <p:spPr bwMode="auto">
          <a:xfrm>
            <a:off x="679500" y="1473848"/>
            <a:ext cx="7775473" cy="525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r>
              <a:rPr lang="en-US" sz="1400" dirty="0">
                <a:solidFill>
                  <a:schemeClr val="tx2"/>
                </a:solidFill>
              </a:rPr>
              <a:t>Submitted by:  Jimmy Armstrong, Greer Middle College Charter High School</a:t>
            </a:r>
          </a:p>
          <a:p>
            <a:endParaRPr lang="en-US" sz="1400" dirty="0">
              <a:solidFill>
                <a:schemeClr val="tx2"/>
              </a:solidFill>
            </a:endParaRPr>
          </a:p>
          <a:p>
            <a:pPr algn="just"/>
            <a:r>
              <a:rPr lang="en-US" sz="1200" dirty="0">
                <a:solidFill>
                  <a:schemeClr val="tx2"/>
                </a:solidFill>
              </a:rPr>
              <a:t>Currently Reads:</a:t>
            </a:r>
          </a:p>
          <a:p>
            <a:pPr marL="342900" lvl="0" indent="-342900" algn="just">
              <a:buFont typeface="+mj-lt"/>
              <a:buAutoNum type="alphaUcPeriod"/>
            </a:pPr>
            <a:r>
              <a:rPr lang="en-US" sz="1200" b="0" dirty="0">
                <a:solidFill>
                  <a:schemeClr val="tx2"/>
                </a:solidFill>
              </a:rPr>
              <a:t>The membership will be divided into a minimum of three (3) classifications and a maximum of six (6) determined by multiple factors to include enrollments in grades 9-11. The reclassification process will use the 45 ADM (Grades 9-11) from each school during the fall semester of odd number realignment years. The realignment will become effective the fall semester of the following even-numbered year, for a period of two (2) years.</a:t>
            </a:r>
          </a:p>
          <a:p>
            <a:pPr marL="342900" lvl="0" indent="-342900" algn="just">
              <a:buFont typeface="+mj-lt"/>
              <a:buAutoNum type="alphaUcPeriod"/>
            </a:pPr>
            <a:r>
              <a:rPr lang="en-US" sz="1200" b="0" dirty="0">
                <a:solidFill>
                  <a:schemeClr val="tx2"/>
                </a:solidFill>
              </a:rPr>
              <a:t>The number of classifications will be determined by the South Carolina High School League Executive Committee. In making this decision the South Carolina High School League Executive Committee will consider the number of schools to be in each of the resulting classifications and the number of regions into which these will be further divided. The schools will be divided among classifications, as evenly as possible, based on multiple factors to include school enrollment count.</a:t>
            </a:r>
          </a:p>
          <a:p>
            <a:pPr algn="just"/>
            <a:r>
              <a:rPr lang="en-US" sz="1200" dirty="0">
                <a:solidFill>
                  <a:schemeClr val="tx2"/>
                </a:solidFill>
              </a:rPr>
              <a:t>Change to read:</a:t>
            </a:r>
            <a:endParaRPr lang="en-US" sz="1200" b="0" dirty="0">
              <a:solidFill>
                <a:schemeClr val="tx2"/>
              </a:solidFill>
            </a:endParaRPr>
          </a:p>
          <a:p>
            <a:pPr marL="228600" indent="-228600" algn="just">
              <a:buFont typeface="Arial" charset="0"/>
              <a:buAutoNum type="alphaUcPeriod"/>
            </a:pPr>
            <a:r>
              <a:rPr lang="en-US" sz="1200" b="0" dirty="0">
                <a:solidFill>
                  <a:schemeClr val="tx2"/>
                </a:solidFill>
              </a:rPr>
              <a:t>The membership will be divided into a minimum of three (3) classifications and a maximum of six (6) determined by multiple factors to include enrollments in grades 9-11. The reclassification process will use the 45 ADM (Grades 9-11) from Each school during the fall semester of odd number realignment years. The realignment will become effective the fall semester of the following even-numbered year, for a period of two (2) years.</a:t>
            </a:r>
          </a:p>
          <a:p>
            <a:pPr marL="228600" indent="-228600" algn="just">
              <a:buFont typeface="Arial" charset="0"/>
              <a:buAutoNum type="alphaUcPeriod"/>
            </a:pPr>
            <a:r>
              <a:rPr lang="en-US" sz="1200" b="0" dirty="0">
                <a:solidFill>
                  <a:schemeClr val="tx2"/>
                </a:solidFill>
              </a:rPr>
              <a:t>The number of classifications will be determined by the South Carolina High School League Executive Committee. In making this decision the South Carolina High School League Executive Committee will consider the number of schools to be in each of the resulting classifications and the number of regions into which these will be further divided. The schools will be divided among classifications, as evenly as possible, based on multiple factors to include school enrollment count.</a:t>
            </a:r>
          </a:p>
          <a:p>
            <a:pPr algn="just"/>
            <a:r>
              <a:rPr lang="en-US" sz="1400" dirty="0">
                <a:solidFill>
                  <a:schemeClr val="tx2"/>
                </a:solidFill>
                <a:cs typeface="Arial" panose="020B0604020202020204" pitchFamily="34" charset="0"/>
              </a:rPr>
              <a:t>      </a:t>
            </a:r>
            <a:r>
              <a:rPr lang="en-US" sz="1200" dirty="0">
                <a:solidFill>
                  <a:schemeClr val="tx2"/>
                </a:solidFill>
                <a:highlight>
                  <a:srgbClr val="C0C0C0"/>
                </a:highlight>
                <a:cs typeface="Arial" panose="020B0604020202020204" pitchFamily="34" charset="0"/>
              </a:rPr>
              <a:t>For the 2028-2030 reclassification, an out-of-zone student will count as a multiplier of 2.0.</a:t>
            </a:r>
            <a:endParaRPr lang="en-US" sz="1200" b="0" dirty="0">
              <a:solidFill>
                <a:schemeClr val="tx2"/>
              </a:solidFill>
              <a:latin typeface="Arial" panose="020B0604020202020204" pitchFamily="34" charset="0"/>
              <a:cs typeface="Arial" panose="020B0604020202020204" pitchFamily="34" charset="0"/>
            </a:endParaRPr>
          </a:p>
        </p:txBody>
      </p:sp>
      <p:pic>
        <p:nvPicPr>
          <p:cNvPr id="7" name="Audio 6">
            <a:extLst>
              <a:ext uri="{FF2B5EF4-FFF2-40B4-BE49-F238E27FC236}">
                <a16:creationId xmlns:a16="http://schemas.microsoft.com/office/drawing/2014/main" id="{3A11C477-65D8-4F9F-7EE5-9059297842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3023386218"/>
      </p:ext>
    </p:extLst>
  </p:cSld>
  <p:clrMapOvr>
    <a:masterClrMapping/>
  </p:clrMapOvr>
  <mc:AlternateContent xmlns:mc="http://schemas.openxmlformats.org/markup-compatibility/2006" xmlns:p14="http://schemas.microsoft.com/office/powerpoint/2010/main">
    <mc:Choice Requires="p14">
      <p:transition spd="slow" p14:dur="2000" advTm="31086"/>
    </mc:Choice>
    <mc:Fallback xmlns="">
      <p:transition spd="slow" advTm="31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5F77233-2EC9-5DA8-0C04-6DA445FA4B1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43BD170-597E-EB30-C403-7ED07585D6D3}"/>
              </a:ext>
            </a:extLst>
          </p:cNvPr>
          <p:cNvSpPr/>
          <p:nvPr/>
        </p:nvSpPr>
        <p:spPr>
          <a:xfrm>
            <a:off x="-34925" y="0"/>
            <a:ext cx="9178925" cy="13716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782F1EC3-D412-B641-BE4A-73A3A29A49FD}"/>
              </a:ext>
            </a:extLst>
          </p:cNvPr>
          <p:cNvSpPr>
            <a:spLocks noGrp="1"/>
          </p:cNvSpPr>
          <p:nvPr>
            <p:ph type="title"/>
          </p:nvPr>
        </p:nvSpPr>
        <p:spPr>
          <a:xfrm>
            <a:off x="0" y="123738"/>
            <a:ext cx="9063613" cy="1095547"/>
          </a:xfrm>
        </p:spPr>
        <p:txBody>
          <a:bodyPr/>
          <a:lstStyle/>
          <a:p>
            <a:pPr algn="ctr"/>
            <a:r>
              <a:rPr lang="en-US" sz="2400" b="1" dirty="0"/>
              <a:t>Constitution</a:t>
            </a:r>
            <a:br>
              <a:rPr lang="en-US" sz="2400" dirty="0"/>
            </a:br>
            <a:r>
              <a:rPr lang="en-US" sz="2400" b="1" dirty="0"/>
              <a:t>Article V  - MEMBERSHIP</a:t>
            </a:r>
            <a:br>
              <a:rPr lang="en-US" sz="2400" dirty="0"/>
            </a:br>
            <a:r>
              <a:rPr lang="en-US" sz="2400" b="1" dirty="0"/>
              <a:t>SECTION 3 – classification and membership </a:t>
            </a:r>
            <a:r>
              <a:rPr lang="en-US" sz="2400" b="1"/>
              <a:t>(Continued)</a:t>
            </a:r>
            <a:endParaRPr lang="en-US" dirty="0"/>
          </a:p>
        </p:txBody>
      </p:sp>
      <p:sp>
        <p:nvSpPr>
          <p:cNvPr id="25610" name="TextBox 11">
            <a:extLst>
              <a:ext uri="{FF2B5EF4-FFF2-40B4-BE49-F238E27FC236}">
                <a16:creationId xmlns:a16="http://schemas.microsoft.com/office/drawing/2014/main" id="{5908F747-903A-BDD4-54ED-2A474B05BE50}"/>
              </a:ext>
            </a:extLst>
          </p:cNvPr>
          <p:cNvSpPr txBox="1">
            <a:spLocks noChangeArrowheads="1"/>
          </p:cNvSpPr>
          <p:nvPr/>
        </p:nvSpPr>
        <p:spPr bwMode="auto">
          <a:xfrm>
            <a:off x="679500" y="1495339"/>
            <a:ext cx="7775473" cy="146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r>
              <a:rPr lang="en-US" sz="1400" dirty="0">
                <a:solidFill>
                  <a:schemeClr val="tx2"/>
                </a:solidFill>
              </a:rPr>
              <a:t>Submitted by:  Jimmy Armstrong, Greer Middle College Charter High School</a:t>
            </a:r>
          </a:p>
          <a:p>
            <a:endParaRPr lang="en-US" sz="1400" dirty="0">
              <a:solidFill>
                <a:schemeClr val="tx2"/>
              </a:solidFill>
            </a:endParaRPr>
          </a:p>
          <a:p>
            <a:pPr algn="just"/>
            <a:r>
              <a:rPr lang="en-US" sz="1200" dirty="0">
                <a:solidFill>
                  <a:schemeClr val="tx2"/>
                </a:solidFill>
              </a:rPr>
              <a:t>Rationale: </a:t>
            </a:r>
            <a:r>
              <a:rPr lang="en-US" sz="1200" b="0" dirty="0">
                <a:solidFill>
                  <a:schemeClr val="tx2"/>
                </a:solidFill>
              </a:rPr>
              <a:t>SCHSL new transfer rule provides the opportunity for a one-time transfer to any member school.  The state line has become the boundary for all student athletes that reside in South Carolina. Some traditional member schools may have the unintended consequence of having a higher multiplier number of students.  Reducing the multiplier to 2.0 will help balance the effect of an artificial enrollment number on all member schools.</a:t>
            </a:r>
          </a:p>
        </p:txBody>
      </p:sp>
    </p:spTree>
    <p:extLst>
      <p:ext uri="{BB962C8B-B14F-4D97-AF65-F5344CB8AC3E}">
        <p14:creationId xmlns:p14="http://schemas.microsoft.com/office/powerpoint/2010/main" val="134209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5E783FA-385B-785E-1CA5-B4FB8D333FF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2C21E5A-7684-85A4-44F2-EF25AC71A839}"/>
              </a:ext>
            </a:extLst>
          </p:cNvPr>
          <p:cNvSpPr/>
          <p:nvPr/>
        </p:nvSpPr>
        <p:spPr>
          <a:xfrm>
            <a:off x="-17463" y="0"/>
            <a:ext cx="9178925" cy="13716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B8A22C43-68E2-EC31-F273-82A438ECDC5F}"/>
              </a:ext>
            </a:extLst>
          </p:cNvPr>
          <p:cNvSpPr>
            <a:spLocks noGrp="1"/>
          </p:cNvSpPr>
          <p:nvPr>
            <p:ph type="title"/>
          </p:nvPr>
        </p:nvSpPr>
        <p:spPr>
          <a:xfrm>
            <a:off x="806450" y="123738"/>
            <a:ext cx="7521575" cy="1095547"/>
          </a:xfrm>
        </p:spPr>
        <p:txBody>
          <a:bodyPr/>
          <a:lstStyle/>
          <a:p>
            <a:pPr algn="ctr"/>
            <a:r>
              <a:rPr lang="en-US" sz="2400" b="1" dirty="0"/>
              <a:t>Constitution</a:t>
            </a:r>
            <a:br>
              <a:rPr lang="en-US" sz="2400" dirty="0"/>
            </a:br>
            <a:r>
              <a:rPr lang="en-US" sz="2400" b="1" dirty="0"/>
              <a:t>Article V  - MEMBERSHIP</a:t>
            </a:r>
            <a:br>
              <a:rPr lang="en-US" sz="2400" dirty="0"/>
            </a:br>
            <a:r>
              <a:rPr lang="en-US" sz="2400" b="1" dirty="0"/>
              <a:t>SECTION 3 A– classification and membership</a:t>
            </a:r>
            <a:endParaRPr lang="en-US" dirty="0"/>
          </a:p>
        </p:txBody>
      </p:sp>
      <p:sp>
        <p:nvSpPr>
          <p:cNvPr id="25610" name="TextBox 11">
            <a:extLst>
              <a:ext uri="{FF2B5EF4-FFF2-40B4-BE49-F238E27FC236}">
                <a16:creationId xmlns:a16="http://schemas.microsoft.com/office/drawing/2014/main" id="{11D53239-703B-0776-1BC7-24585DEE06D9}"/>
              </a:ext>
            </a:extLst>
          </p:cNvPr>
          <p:cNvSpPr txBox="1">
            <a:spLocks noChangeArrowheads="1"/>
          </p:cNvSpPr>
          <p:nvPr/>
        </p:nvSpPr>
        <p:spPr bwMode="auto">
          <a:xfrm>
            <a:off x="679500" y="1473848"/>
            <a:ext cx="7775473"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r>
              <a:rPr lang="en-US" sz="1400" dirty="0">
                <a:solidFill>
                  <a:schemeClr val="tx2"/>
                </a:solidFill>
              </a:rPr>
              <a:t>Submitted by:  Jimmy Armstrong, Greer Middle College Charter High School</a:t>
            </a:r>
          </a:p>
          <a:p>
            <a:endParaRPr lang="en-US" sz="1400" dirty="0">
              <a:solidFill>
                <a:schemeClr val="tx2"/>
              </a:solidFill>
            </a:endParaRPr>
          </a:p>
          <a:p>
            <a:pPr algn="just"/>
            <a:r>
              <a:rPr lang="en-US" sz="1200" dirty="0">
                <a:solidFill>
                  <a:schemeClr val="tx2"/>
                </a:solidFill>
              </a:rPr>
              <a:t>Currently Reads:</a:t>
            </a:r>
          </a:p>
          <a:p>
            <a:pPr marL="342900" lvl="0" indent="-342900" algn="just">
              <a:buFont typeface="+mj-lt"/>
              <a:buAutoNum type="alphaUcPeriod"/>
            </a:pPr>
            <a:r>
              <a:rPr lang="en-US" sz="1200" b="0" dirty="0">
                <a:solidFill>
                  <a:schemeClr val="tx2"/>
                </a:solidFill>
              </a:rPr>
              <a:t>The membership will be divided into a minimum of three (3) classifications and a maximum of six (6) determined by multiple factors to include enrollments in grades 9-11. The reclassification process will use the 45 ADM (Grades 9-11) from each school during the fall semester of odd number realignment years. The realignment will become effective the fall semester of the following even-numbered year, for a period of two (2) years.</a:t>
            </a:r>
          </a:p>
          <a:p>
            <a:pPr algn="just"/>
            <a:r>
              <a:rPr lang="en-US" sz="1200" dirty="0">
                <a:solidFill>
                  <a:schemeClr val="tx2"/>
                </a:solidFill>
              </a:rPr>
              <a:t>Change to read:</a:t>
            </a:r>
          </a:p>
          <a:p>
            <a:pPr marL="228600" indent="-228600" algn="just">
              <a:buFont typeface="+mj-lt"/>
              <a:buAutoNum type="alphaUcPeriod"/>
            </a:pPr>
            <a:r>
              <a:rPr lang="en-US" sz="1200" b="0" dirty="0">
                <a:solidFill>
                  <a:schemeClr val="tx2"/>
                </a:solidFill>
              </a:rPr>
              <a:t>The membership will be divided into a minimum of three (3) classifications and a maximum of six (6) determined by multiple factors to include enrollments in grades 9-11. The reclassification process will use the 45 ADM (Grades 9-11) from each school during the fall semester of odd number realignment years. The realignment will become effective the fall semester of the following even-numbered year, for a period of two (2) years.</a:t>
            </a:r>
          </a:p>
          <a:p>
            <a:pPr algn="just"/>
            <a:r>
              <a:rPr lang="en-US" sz="1200" b="0" dirty="0">
                <a:solidFill>
                  <a:schemeClr val="tx2"/>
                </a:solidFill>
              </a:rPr>
              <a:t>      </a:t>
            </a:r>
            <a:r>
              <a:rPr lang="en-US" sz="1200" b="0" dirty="0" err="1">
                <a:solidFill>
                  <a:schemeClr val="tx2"/>
                </a:solidFill>
                <a:highlight>
                  <a:srgbClr val="C0C0C0"/>
                </a:highlight>
              </a:rPr>
              <a:t>i</a:t>
            </a:r>
            <a:r>
              <a:rPr lang="en-US" sz="1200" b="0" dirty="0">
                <a:solidFill>
                  <a:schemeClr val="tx2"/>
                </a:solidFill>
                <a:highlight>
                  <a:srgbClr val="C0C0C0"/>
                </a:highlight>
              </a:rPr>
              <a:t>.	Attendance Zone Multiplier Enrollment Exception:</a:t>
            </a:r>
          </a:p>
          <a:p>
            <a:pPr algn="just"/>
            <a:r>
              <a:rPr lang="en-US" sz="1200" b="0" dirty="0">
                <a:solidFill>
                  <a:schemeClr val="tx2"/>
                </a:solidFill>
              </a:rPr>
              <a:t>      	</a:t>
            </a:r>
            <a:r>
              <a:rPr lang="en-US" sz="1200" b="0" dirty="0">
                <a:solidFill>
                  <a:schemeClr val="tx2"/>
                </a:solidFill>
                <a:highlight>
                  <a:srgbClr val="C0C0C0"/>
                </a:highlight>
              </a:rPr>
              <a:t>If the classification process includes the application of a multiplier for students residing </a:t>
            </a:r>
            <a:r>
              <a:rPr lang="en-US" sz="1200" b="0" dirty="0">
                <a:solidFill>
                  <a:schemeClr val="tx2"/>
                </a:solidFill>
              </a:rPr>
              <a:t>	</a:t>
            </a:r>
            <a:r>
              <a:rPr lang="en-US" sz="1200" b="0" dirty="0">
                <a:solidFill>
                  <a:schemeClr val="tx2"/>
                </a:solidFill>
                <a:highlight>
                  <a:srgbClr val="C0C0C0"/>
                </a:highlight>
              </a:rPr>
              <a:t>outside of school’s attendance zone, the multiplier shall not be applied to children of 	certified</a:t>
            </a:r>
            <a:r>
              <a:rPr lang="en-US" sz="1200" b="0" dirty="0">
                <a:solidFill>
                  <a:schemeClr val="tx2"/>
                </a:solidFill>
              </a:rPr>
              <a:t> 	</a:t>
            </a:r>
            <a:r>
              <a:rPr lang="en-US" sz="1200" b="0" dirty="0">
                <a:solidFill>
                  <a:schemeClr val="tx2"/>
                </a:solidFill>
                <a:highlight>
                  <a:srgbClr val="C0C0C0"/>
                </a:highlight>
              </a:rPr>
              <a:t>professionals at the high school (grades 9 – 12) and military active duty dependent children will not be</a:t>
            </a:r>
            <a:r>
              <a:rPr lang="en-US" sz="1200" b="0" dirty="0">
                <a:solidFill>
                  <a:schemeClr val="tx2"/>
                </a:solidFill>
              </a:rPr>
              <a:t> 	</a:t>
            </a:r>
            <a:r>
              <a:rPr lang="en-US" sz="1200" b="0" dirty="0">
                <a:solidFill>
                  <a:schemeClr val="tx2"/>
                </a:solidFill>
                <a:highlight>
                  <a:srgbClr val="C0C0C0"/>
                </a:highlight>
              </a:rPr>
              <a:t>subject to the out-of-zone multiplier even if they live outside the schools designated attendance zone. </a:t>
            </a:r>
          </a:p>
          <a:p>
            <a:pPr lvl="1" algn="just"/>
            <a:endParaRPr lang="en-US" sz="1200" b="0" dirty="0">
              <a:solidFill>
                <a:schemeClr val="tx2"/>
              </a:solidFill>
              <a:highlight>
                <a:srgbClr val="C0C0C0"/>
              </a:highlight>
            </a:endParaRPr>
          </a:p>
          <a:p>
            <a:pPr marL="457200" lvl="1" indent="0" algn="just">
              <a:buNone/>
            </a:pPr>
            <a:r>
              <a:rPr lang="en-US" sz="1200" b="0" dirty="0">
                <a:solidFill>
                  <a:schemeClr val="tx2"/>
                </a:solidFill>
              </a:rPr>
              <a:t>	</a:t>
            </a:r>
            <a:r>
              <a:rPr lang="en-US" sz="1200" b="0" dirty="0">
                <a:solidFill>
                  <a:schemeClr val="tx2"/>
                </a:solidFill>
                <a:highlight>
                  <a:srgbClr val="C0C0C0"/>
                </a:highlight>
              </a:rPr>
              <a:t>These students shall be counted at a 1.0 value for classification purposes, regardless of residence. </a:t>
            </a:r>
          </a:p>
          <a:p>
            <a:pPr algn="just"/>
            <a:r>
              <a:rPr lang="en-US" sz="1200" b="0" dirty="0">
                <a:solidFill>
                  <a:schemeClr val="tx2"/>
                </a:solidFill>
              </a:rPr>
              <a:t>     </a:t>
            </a:r>
            <a:r>
              <a:rPr lang="en-US" sz="1200" b="0" dirty="0">
                <a:solidFill>
                  <a:schemeClr val="tx2"/>
                </a:solidFill>
                <a:highlight>
                  <a:srgbClr val="C0C0C0"/>
                </a:highlight>
              </a:rPr>
              <a:t>ii.	Verification:</a:t>
            </a:r>
          </a:p>
          <a:p>
            <a:pPr algn="just"/>
            <a:r>
              <a:rPr lang="en-US" sz="1200" b="0" dirty="0">
                <a:solidFill>
                  <a:schemeClr val="tx2"/>
                </a:solidFill>
              </a:rPr>
              <a:t>	</a:t>
            </a:r>
            <a:r>
              <a:rPr lang="en-US" sz="1200" b="0" dirty="0">
                <a:solidFill>
                  <a:schemeClr val="tx2"/>
                </a:solidFill>
                <a:highlight>
                  <a:srgbClr val="C0C0C0"/>
                </a:highlight>
              </a:rPr>
              <a:t>Member schools shall be responsible for maintaining and providing appropriate enrollment records to </a:t>
            </a:r>
            <a:r>
              <a:rPr lang="en-US" sz="1200" b="0" dirty="0">
                <a:solidFill>
                  <a:schemeClr val="tx2"/>
                </a:solidFill>
              </a:rPr>
              <a:t>	</a:t>
            </a:r>
            <a:r>
              <a:rPr lang="en-US" sz="1200" b="0" dirty="0">
                <a:solidFill>
                  <a:schemeClr val="tx2"/>
                </a:solidFill>
                <a:highlight>
                  <a:srgbClr val="C0C0C0"/>
                </a:highlight>
              </a:rPr>
              <a:t>substantiate for any exception listed in this section.</a:t>
            </a:r>
          </a:p>
        </p:txBody>
      </p:sp>
      <p:pic>
        <p:nvPicPr>
          <p:cNvPr id="22" name="Audio 21">
            <a:extLst>
              <a:ext uri="{FF2B5EF4-FFF2-40B4-BE49-F238E27FC236}">
                <a16:creationId xmlns:a16="http://schemas.microsoft.com/office/drawing/2014/main" id="{ABCC9554-2723-A6A5-55FC-95ACA58DE1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552666794"/>
      </p:ext>
    </p:extLst>
  </p:cSld>
  <p:clrMapOvr>
    <a:masterClrMapping/>
  </p:clrMapOvr>
  <mc:AlternateContent xmlns:mc="http://schemas.openxmlformats.org/markup-compatibility/2006" xmlns:p14="http://schemas.microsoft.com/office/powerpoint/2010/main">
    <mc:Choice Requires="p14">
      <p:transition spd="slow" p14:dur="2000" advTm="31500"/>
    </mc:Choice>
    <mc:Fallback xmlns="">
      <p:transition spd="slow" advTm="31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0EF811-A656-EE1C-0AF4-B23245A8F79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0CBFB2F-FF06-86E5-23D9-8E987D707899}"/>
              </a:ext>
            </a:extLst>
          </p:cNvPr>
          <p:cNvSpPr/>
          <p:nvPr/>
        </p:nvSpPr>
        <p:spPr>
          <a:xfrm>
            <a:off x="-17463" y="0"/>
            <a:ext cx="9178925" cy="13716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1BBF0C40-D679-77A7-292B-188ABDA59116}"/>
              </a:ext>
            </a:extLst>
          </p:cNvPr>
          <p:cNvSpPr>
            <a:spLocks noGrp="1"/>
          </p:cNvSpPr>
          <p:nvPr>
            <p:ph type="title"/>
          </p:nvPr>
        </p:nvSpPr>
        <p:spPr>
          <a:xfrm>
            <a:off x="0" y="123738"/>
            <a:ext cx="9144000" cy="1095547"/>
          </a:xfrm>
        </p:spPr>
        <p:txBody>
          <a:bodyPr/>
          <a:lstStyle/>
          <a:p>
            <a:pPr algn="ctr"/>
            <a:r>
              <a:rPr lang="en-US" sz="2400" b="1" dirty="0"/>
              <a:t>Constitution</a:t>
            </a:r>
            <a:br>
              <a:rPr lang="en-US" sz="2400" dirty="0"/>
            </a:br>
            <a:r>
              <a:rPr lang="en-US" sz="2400" b="1" dirty="0"/>
              <a:t>Article V  - MEMBERSHIP</a:t>
            </a:r>
            <a:br>
              <a:rPr lang="en-US" sz="2400" dirty="0"/>
            </a:br>
            <a:r>
              <a:rPr lang="en-US" sz="2400" b="1" dirty="0"/>
              <a:t>SECTION 3 – classification and membership (Continued)</a:t>
            </a:r>
            <a:endParaRPr lang="en-US" dirty="0"/>
          </a:p>
        </p:txBody>
      </p:sp>
      <p:sp>
        <p:nvSpPr>
          <p:cNvPr id="25610" name="TextBox 11">
            <a:extLst>
              <a:ext uri="{FF2B5EF4-FFF2-40B4-BE49-F238E27FC236}">
                <a16:creationId xmlns:a16="http://schemas.microsoft.com/office/drawing/2014/main" id="{20CF64F4-0335-A818-49D3-5ED1978D3092}"/>
              </a:ext>
            </a:extLst>
          </p:cNvPr>
          <p:cNvSpPr txBox="1">
            <a:spLocks noChangeArrowheads="1"/>
          </p:cNvSpPr>
          <p:nvPr/>
        </p:nvSpPr>
        <p:spPr bwMode="auto">
          <a:xfrm>
            <a:off x="679500" y="1473848"/>
            <a:ext cx="777547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r>
              <a:rPr lang="en-US" sz="1400" dirty="0">
                <a:solidFill>
                  <a:schemeClr val="tx2"/>
                </a:solidFill>
              </a:rPr>
              <a:t>Submitted by:  Jimmy Armstrong, Greer Middle College Charter High School</a:t>
            </a:r>
          </a:p>
          <a:p>
            <a:endParaRPr lang="en-US" sz="1400" dirty="0">
              <a:solidFill>
                <a:schemeClr val="tx2"/>
              </a:solidFill>
            </a:endParaRPr>
          </a:p>
          <a:p>
            <a:pPr algn="just"/>
            <a:r>
              <a:rPr lang="en-US" sz="1200" dirty="0">
                <a:solidFill>
                  <a:schemeClr val="tx2"/>
                </a:solidFill>
              </a:rPr>
              <a:t>Rationale:  </a:t>
            </a:r>
            <a:r>
              <a:rPr lang="en-US" sz="1200" b="0" dirty="0">
                <a:solidFill>
                  <a:schemeClr val="tx2"/>
                </a:solidFill>
              </a:rPr>
              <a:t>The intent of this proposal is to ensure that children of certified professionals employed at the high school level (grades 9–12) and military active-duty dependent children will not be subject to the Out-of-Zone Multiplier, even if they reside outside the school’s designated attendance zone.</a:t>
            </a:r>
          </a:p>
          <a:p>
            <a:pPr algn="just"/>
            <a:r>
              <a:rPr lang="en-US" sz="1200" b="0" dirty="0">
                <a:solidFill>
                  <a:schemeClr val="tx2"/>
                </a:solidFill>
              </a:rPr>
              <a:t>This exception promotes fairness, preserves the integrity of the reclassification process, and prevents unintended consequences for families whose educational decisions—whether driven by service or employment obligations—are unrelated to athletics.</a:t>
            </a:r>
          </a:p>
        </p:txBody>
      </p:sp>
    </p:spTree>
    <p:extLst>
      <p:ext uri="{BB962C8B-B14F-4D97-AF65-F5344CB8AC3E}">
        <p14:creationId xmlns:p14="http://schemas.microsoft.com/office/powerpoint/2010/main" val="147002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1A056B8-0ACB-D5DF-CD84-63B8ED326D5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B50869B-CD5F-0AFF-DF7E-B00ABCC8D57A}"/>
              </a:ext>
            </a:extLst>
          </p:cNvPr>
          <p:cNvSpPr/>
          <p:nvPr/>
        </p:nvSpPr>
        <p:spPr>
          <a:xfrm>
            <a:off x="-17463" y="0"/>
            <a:ext cx="9178925" cy="13716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a:extLst>
              <a:ext uri="{FF2B5EF4-FFF2-40B4-BE49-F238E27FC236}">
                <a16:creationId xmlns:a16="http://schemas.microsoft.com/office/drawing/2014/main" id="{B6259063-C92E-C3D6-CAE2-03386A7F2ABD}"/>
              </a:ext>
            </a:extLst>
          </p:cNvPr>
          <p:cNvSpPr>
            <a:spLocks noGrp="1"/>
          </p:cNvSpPr>
          <p:nvPr>
            <p:ph type="title"/>
          </p:nvPr>
        </p:nvSpPr>
        <p:spPr>
          <a:xfrm>
            <a:off x="806450" y="123738"/>
            <a:ext cx="7521575" cy="1095547"/>
          </a:xfrm>
        </p:spPr>
        <p:txBody>
          <a:bodyPr/>
          <a:lstStyle/>
          <a:p>
            <a:pPr algn="ctr"/>
            <a:r>
              <a:rPr lang="en-US" sz="2400" b="1" dirty="0"/>
              <a:t>Constitution</a:t>
            </a:r>
            <a:br>
              <a:rPr lang="en-US" sz="2400" dirty="0"/>
            </a:br>
            <a:r>
              <a:rPr lang="en-US" sz="2400" b="1" dirty="0"/>
              <a:t>Article V  - MEMBERSHIP</a:t>
            </a:r>
            <a:br>
              <a:rPr lang="en-US" sz="2400" dirty="0"/>
            </a:br>
            <a:r>
              <a:rPr lang="en-US" sz="2400" b="1" dirty="0"/>
              <a:t>SECTION 3 A– classification and membership</a:t>
            </a:r>
            <a:endParaRPr lang="en-US" dirty="0"/>
          </a:p>
        </p:txBody>
      </p:sp>
      <p:sp>
        <p:nvSpPr>
          <p:cNvPr id="25610" name="TextBox 11">
            <a:extLst>
              <a:ext uri="{FF2B5EF4-FFF2-40B4-BE49-F238E27FC236}">
                <a16:creationId xmlns:a16="http://schemas.microsoft.com/office/drawing/2014/main" id="{287A8C5A-56D7-CBF8-EC14-7B409941688B}"/>
              </a:ext>
            </a:extLst>
          </p:cNvPr>
          <p:cNvSpPr txBox="1">
            <a:spLocks noChangeArrowheads="1"/>
          </p:cNvSpPr>
          <p:nvPr/>
        </p:nvSpPr>
        <p:spPr bwMode="auto">
          <a:xfrm>
            <a:off x="679500" y="1473848"/>
            <a:ext cx="7775473" cy="502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Font typeface="Arial" charset="0"/>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a:spcBef>
                <a:spcPts val="0"/>
              </a:spcBef>
            </a:pPr>
            <a:r>
              <a:rPr lang="en-US" sz="1400" dirty="0">
                <a:solidFill>
                  <a:schemeClr val="tx2"/>
                </a:solidFill>
              </a:rPr>
              <a:t>Submitted by:  David Padilla, Christ Church Episcopal School  &amp;</a:t>
            </a:r>
          </a:p>
          <a:p>
            <a:pPr algn="ctr">
              <a:spcBef>
                <a:spcPts val="0"/>
              </a:spcBef>
            </a:pPr>
            <a:r>
              <a:rPr lang="en-US" sz="1400" dirty="0">
                <a:solidFill>
                  <a:schemeClr val="tx2"/>
                </a:solidFill>
              </a:rPr>
              <a:t>Jimmy Armstrong, Greer Middle College Charter High School</a:t>
            </a:r>
          </a:p>
          <a:p>
            <a:endParaRPr lang="en-US" sz="1400" dirty="0">
              <a:solidFill>
                <a:schemeClr val="tx2"/>
              </a:solidFill>
            </a:endParaRPr>
          </a:p>
          <a:p>
            <a:pPr algn="just"/>
            <a:r>
              <a:rPr lang="en-US" sz="1200" dirty="0">
                <a:solidFill>
                  <a:schemeClr val="tx2"/>
                </a:solidFill>
              </a:rPr>
              <a:t>Currently Reads:</a:t>
            </a:r>
          </a:p>
          <a:p>
            <a:pPr marL="342900" lvl="0" indent="-342900" algn="just">
              <a:buFont typeface="+mj-lt"/>
              <a:buAutoNum type="alphaUcPeriod"/>
            </a:pPr>
            <a:r>
              <a:rPr lang="en-US" sz="1200" b="0" dirty="0">
                <a:solidFill>
                  <a:schemeClr val="tx2"/>
                </a:solidFill>
              </a:rPr>
              <a:t>The membership will be divided into a minimum of three (3) classifications and a maximum of six (6) determined by multiple factors to include enrollments in grades 9-11. The reclassification process will use the 45 ADM (Grades 9-11) from each school during the fall semester of odd number realignment years. The realignment will become effective the fall semester of the following even-numbered year, for a period of two (2) years.</a:t>
            </a:r>
          </a:p>
          <a:p>
            <a:pPr algn="just"/>
            <a:r>
              <a:rPr lang="en-US" sz="1200" dirty="0">
                <a:solidFill>
                  <a:schemeClr val="tx2"/>
                </a:solidFill>
              </a:rPr>
              <a:t>Change to read:</a:t>
            </a:r>
          </a:p>
          <a:p>
            <a:pPr marL="228600" indent="-228600" algn="just">
              <a:buFont typeface="+mj-lt"/>
              <a:buAutoNum type="alphaUcPeriod"/>
            </a:pPr>
            <a:r>
              <a:rPr lang="en-US" sz="1200" b="0" dirty="0">
                <a:solidFill>
                  <a:schemeClr val="tx2"/>
                </a:solidFill>
              </a:rPr>
              <a:t>The membership will be divided into a minimum of three (3) classifications and a maximum of six (6) determined by multiple factors to include enrollments in grades 9-11. The reclassification process will use the 45 ADM (Grades 9-11) from each school during the fall semester of odd number realignment years. The realignment will become effective the fall semester of the following even-numbered year, for a period of two (2) years.</a:t>
            </a:r>
          </a:p>
          <a:p>
            <a:pPr marL="285750" indent="-285750">
              <a:buFont typeface="+mj-lt"/>
              <a:buAutoNum type="romanLcPeriod"/>
            </a:pPr>
            <a:r>
              <a:rPr lang="en-US" sz="1200" b="0" dirty="0">
                <a:solidFill>
                  <a:schemeClr val="tx2"/>
                </a:solidFill>
                <a:highlight>
                  <a:srgbClr val="C0C0C0"/>
                </a:highlight>
              </a:rPr>
              <a:t>Attendance Zone Multiplier Continuous Enrollment Exception:</a:t>
            </a:r>
          </a:p>
          <a:p>
            <a:pPr lvl="1" algn="just"/>
            <a:r>
              <a:rPr lang="en-US" sz="1200" b="0" dirty="0">
                <a:solidFill>
                  <a:schemeClr val="tx2"/>
                </a:solidFill>
                <a:highlight>
                  <a:srgbClr val="C0C0C0"/>
                </a:highlight>
              </a:rPr>
              <a:t>If the classification process includes the application of a multiplier for students residing outside of school’s attendance zone, the multiplier shall not be applied to any student enrolled at the school, or in a designated feeder school, since 5</a:t>
            </a:r>
            <a:r>
              <a:rPr lang="en-US" sz="1200" b="0" baseline="30000" dirty="0">
                <a:solidFill>
                  <a:schemeClr val="tx2"/>
                </a:solidFill>
                <a:highlight>
                  <a:srgbClr val="C0C0C0"/>
                </a:highlight>
              </a:rPr>
              <a:t>th</a:t>
            </a:r>
            <a:r>
              <a:rPr lang="en-US" sz="1200" b="0" dirty="0">
                <a:solidFill>
                  <a:schemeClr val="tx2"/>
                </a:solidFill>
                <a:highlight>
                  <a:srgbClr val="C0C0C0"/>
                </a:highlight>
              </a:rPr>
              <a:t> grade or earlier. These students shall be counted at a 1.0 value for classification purposes, regardless of residence. </a:t>
            </a:r>
          </a:p>
          <a:p>
            <a:pPr marL="285750" indent="-285750">
              <a:buFont typeface="+mj-lt"/>
              <a:buAutoNum type="romanLcPeriod"/>
            </a:pPr>
            <a:r>
              <a:rPr lang="en-US" sz="1200" b="0" dirty="0">
                <a:solidFill>
                  <a:schemeClr val="tx2"/>
                </a:solidFill>
                <a:highlight>
                  <a:srgbClr val="C0C0C0"/>
                </a:highlight>
              </a:rPr>
              <a:t> Verification:</a:t>
            </a:r>
          </a:p>
          <a:p>
            <a:pPr lvl="1"/>
            <a:r>
              <a:rPr lang="en-US" sz="1200" b="0" dirty="0">
                <a:solidFill>
                  <a:schemeClr val="tx2"/>
                </a:solidFill>
                <a:highlight>
                  <a:srgbClr val="C0C0C0"/>
                </a:highlight>
              </a:rPr>
              <a:t>Member schools shall be responsible for maintaining and providing appropriate enrollment records to substantiate for any exception listed in this section. </a:t>
            </a:r>
          </a:p>
        </p:txBody>
      </p:sp>
      <p:pic>
        <p:nvPicPr>
          <p:cNvPr id="5" name="Audio 4">
            <a:extLst>
              <a:ext uri="{FF2B5EF4-FFF2-40B4-BE49-F238E27FC236}">
                <a16:creationId xmlns:a16="http://schemas.microsoft.com/office/drawing/2014/main" id="{DE8C302F-3ED9-CD2B-10DA-C193BB62DD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3506227710"/>
      </p:ext>
    </p:extLst>
  </p:cSld>
  <p:clrMapOvr>
    <a:masterClrMapping/>
  </p:clrMapOvr>
  <mc:AlternateContent xmlns:mc="http://schemas.openxmlformats.org/markup-compatibility/2006" xmlns:p14="http://schemas.microsoft.com/office/powerpoint/2010/main">
    <mc:Choice Requires="p14">
      <p:transition spd="slow" p14:dur="2000" advTm="29591"/>
    </mc:Choice>
    <mc:Fallback xmlns="">
      <p:transition spd="slow" advTm="295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1">
      <a:dk1>
        <a:srgbClr val="FFFFFF"/>
      </a:dk1>
      <a:lt1>
        <a:srgbClr val="FFFFFF"/>
      </a:lt1>
      <a:dk2>
        <a:srgbClr val="434342"/>
      </a:dk2>
      <a:lt2>
        <a:srgbClr val="CDD7D9"/>
      </a:lt2>
      <a:accent1>
        <a:srgbClr val="FFFFFF"/>
      </a:accent1>
      <a:accent2>
        <a:srgbClr val="FFFFFF"/>
      </a:accent2>
      <a:accent3>
        <a:srgbClr val="FFFFFF"/>
      </a:accent3>
      <a:accent4>
        <a:srgbClr val="7C984A"/>
      </a:accent4>
      <a:accent5>
        <a:srgbClr val="C2AD8D"/>
      </a:accent5>
      <a:accent6>
        <a:srgbClr val="190B55"/>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1_Angles">
  <a:themeElements>
    <a:clrScheme name="Custom 1">
      <a:dk1>
        <a:srgbClr val="FFFFFF"/>
      </a:dk1>
      <a:lt1>
        <a:srgbClr val="FFFFFF"/>
      </a:lt1>
      <a:dk2>
        <a:srgbClr val="434342"/>
      </a:dk2>
      <a:lt2>
        <a:srgbClr val="CDD7D9"/>
      </a:lt2>
      <a:accent1>
        <a:srgbClr val="FFFFFF"/>
      </a:accent1>
      <a:accent2>
        <a:srgbClr val="FFFFFF"/>
      </a:accent2>
      <a:accent3>
        <a:srgbClr val="FFFFFF"/>
      </a:accent3>
      <a:accent4>
        <a:srgbClr val="7C984A"/>
      </a:accent4>
      <a:accent5>
        <a:srgbClr val="C2AD8D"/>
      </a:accent5>
      <a:accent6>
        <a:srgbClr val="190B55"/>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7375</TotalTime>
  <Words>10650</Words>
  <Application>Microsoft Macintosh PowerPoint</Application>
  <PresentationFormat>On-screen Show (4:3)</PresentationFormat>
  <Paragraphs>423</Paragraphs>
  <Slides>38</Slides>
  <Notes>38</Notes>
  <HiddenSlides>0</HiddenSlides>
  <MMClips>21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Franklin Gothic Book</vt:lpstr>
      <vt:lpstr>Franklin Gothic Medium</vt:lpstr>
      <vt:lpstr>Rockwell</vt:lpstr>
      <vt:lpstr>Times New Roman</vt:lpstr>
      <vt:lpstr>Wingdings</vt:lpstr>
      <vt:lpstr>Angles</vt:lpstr>
      <vt:lpstr>1_Angles</vt:lpstr>
      <vt:lpstr>PowerPoint Presentation</vt:lpstr>
      <vt:lpstr>Constitution Article V  - MEMBERSHIP SECTION 1 A &amp; B– Who may join</vt:lpstr>
      <vt:lpstr>Constitution Article V  - MEMBERSHIP SECTION 1 – Who may join (Continued)</vt:lpstr>
      <vt:lpstr>Constitution Article V  - MEMBERSHIP SECTION 1 C– Who may join</vt:lpstr>
      <vt:lpstr>Constitution Article V  - MEMBERSHIP SECTION 3 A &amp; B– classification and membership</vt:lpstr>
      <vt:lpstr>Constitution Article V  - MEMBERSHIP SECTION 3 – classification and membership (Continued)</vt:lpstr>
      <vt:lpstr>Constitution Article V  - MEMBERSHIP SECTION 3 A– classification and membership</vt:lpstr>
      <vt:lpstr>Constitution Article V  - MEMBERSHIP SECTION 3 – classification and membership (Continued)</vt:lpstr>
      <vt:lpstr>Constitution Article V  - MEMBERSHIP SECTION 3 A– classification and membership</vt:lpstr>
      <vt:lpstr>Constitution Article V  - MEMBERSHIP SECTION 3 – classification and membership (continued)</vt:lpstr>
      <vt:lpstr>Constitution Article VI  - administration SECTION 1B – south carolina high school league officers and executive committee</vt:lpstr>
      <vt:lpstr>Constitution Article VI  - administration SECTION 1B – south carolina high school league officers and executive committee (continued)</vt:lpstr>
      <vt:lpstr>Constitution Article VI  - administration SECTION 1B – south carolina high school league officers and executive committee (continued)</vt:lpstr>
      <vt:lpstr>Constitution Article VI  - administration SECTION 1B – south carolina high school league officers and executive committee (continued)</vt:lpstr>
      <vt:lpstr>Constitution Article VI  - administration SECTION 1B – south carolina high school league officers and executive committee (continued)</vt:lpstr>
      <vt:lpstr>Constitution Article VI  - administration SECTION 1B – south carolina high school league officers and executive committee (continued)</vt:lpstr>
      <vt:lpstr>Constitution Article VI  - administration SECTION 1 B– south carolina high school league officers and executive committee</vt:lpstr>
      <vt:lpstr>Constitution Article VI  - administration SECTION 1 – south carolina high school league officers and executive committee (continued)</vt:lpstr>
      <vt:lpstr>Constitution Article VI  - administration SECTION 1 – south carolina high school league officers and executive committee</vt:lpstr>
      <vt:lpstr>Constitution Article VI  - administration SECTION 1 – south carolina high school league officers and executive committee (continued)</vt:lpstr>
      <vt:lpstr>Constitution Article VI  - administration SECTION 2 B – Qualifications and terms for executive committee</vt:lpstr>
      <vt:lpstr>Constitution Article VI  - administration SECTION 5 B– powers and duties of the executive committee</vt:lpstr>
      <vt:lpstr>Constitution Article VI  - administration SECTION 5 – powers and duties of the executive committee (continued)</vt:lpstr>
      <vt:lpstr>Constitution Article VI  - administration SECTION 5 D – powers and duties of the commissioner</vt:lpstr>
      <vt:lpstr>Constitution Article VI  - administration SECTION 5 D – powers and duties of the commissioner (continued)</vt:lpstr>
      <vt:lpstr>Constitution Article VI  - administration SECTION 6 A– powers and duties of the commissioner</vt:lpstr>
      <vt:lpstr>Constitution Article VI  - administration SECTION 6 – powers and duties of the commissioner (continued)</vt:lpstr>
      <vt:lpstr>By-laws Article iii  - student eligibility SECTION 9 – original eligibility</vt:lpstr>
      <vt:lpstr>By-laws Article iii  - student eligibility SECTION 9 – original eligibility (continued)</vt:lpstr>
      <vt:lpstr>By-laws Article iii  - student eligibility SECTION 9 – original eligibility</vt:lpstr>
      <vt:lpstr>By-laws Article iii  - student eligibility SECTION 10 – transfers</vt:lpstr>
      <vt:lpstr>By-laws Article iii  - student eligibility SECTION 10 – transfers (continued)</vt:lpstr>
      <vt:lpstr>By-laws Article iii  - student eligibility SECTION 10 – transfers</vt:lpstr>
      <vt:lpstr>By-laws Article iii  - student eligibility SECTION 10 – transfers</vt:lpstr>
      <vt:lpstr>By-laws Article iii  - student eligibility SECTION 10 – transfers (6) senior transfers</vt:lpstr>
      <vt:lpstr>By-laws Article iii  - student eligibility SECTION 10 – transfers (6) senior transfers</vt:lpstr>
      <vt:lpstr>By-laws Article iii  - student eligibility SECTION 10 - (8) transfers</vt:lpstr>
      <vt:lpstr>By-laws Article iii  - student eligibility SECTION 12 A– foreign exchange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Hogan</dc:creator>
  <cp:lastModifiedBy>HSL12</cp:lastModifiedBy>
  <cp:revision>102</cp:revision>
  <cp:lastPrinted>2026-01-09T17:00:29Z</cp:lastPrinted>
  <dcterms:created xsi:type="dcterms:W3CDTF">2019-01-03T15:05:40Z</dcterms:created>
  <dcterms:modified xsi:type="dcterms:W3CDTF">2026-01-26T17:25:33Z</dcterms:modified>
</cp:coreProperties>
</file>